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469EFC-FA33-4CEF-8048-FC82191F234F}" type="datetimeFigureOut">
              <a:rPr kumimoji="1" lang="ja-JP" altLang="en-US" smtClean="0"/>
              <a:pPr/>
              <a:t>2017/8/22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19E4AF-2FE6-4E8C-8139-966D03AACCD7}" type="slidenum">
              <a:rPr kumimoji="1" lang="ja-JP" altLang="en-US" smtClean="0"/>
              <a:pPr/>
              <a:t>‹#›</a:t>
            </a:fld>
            <a:endParaRPr kumimoji="1" lang="ja-JP" altLang="en-US"/>
          </a:p>
        </p:txBody>
      </p:sp>
    </p:spTree>
    <p:extLst>
      <p:ext uri="{BB962C8B-B14F-4D97-AF65-F5344CB8AC3E}">
        <p14:creationId xmlns:p14="http://schemas.microsoft.com/office/powerpoint/2010/main" val="3854004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A19E4AF-2FE6-4E8C-8139-966D03AACCD7}" type="slidenum">
              <a:rPr kumimoji="1" lang="ja-JP" altLang="en-US" smtClean="0"/>
              <a:pPr/>
              <a:t>1</a:t>
            </a:fld>
            <a:endParaRPr kumimoji="1" lang="ja-JP" altLang="en-US"/>
          </a:p>
        </p:txBody>
      </p:sp>
    </p:spTree>
    <p:extLst>
      <p:ext uri="{BB962C8B-B14F-4D97-AF65-F5344CB8AC3E}">
        <p14:creationId xmlns:p14="http://schemas.microsoft.com/office/powerpoint/2010/main" val="2024977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10</a:t>
            </a:fld>
            <a:endParaRPr kumimoji="1" lang="ja-JP" altLang="en-US" dirty="0"/>
          </a:p>
        </p:txBody>
      </p:sp>
    </p:spTree>
    <p:extLst>
      <p:ext uri="{BB962C8B-B14F-4D97-AF65-F5344CB8AC3E}">
        <p14:creationId xmlns:p14="http://schemas.microsoft.com/office/powerpoint/2010/main" val="1977033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11</a:t>
            </a:fld>
            <a:endParaRPr kumimoji="1" lang="ja-JP" altLang="en-US"/>
          </a:p>
        </p:txBody>
      </p:sp>
    </p:spTree>
    <p:extLst>
      <p:ext uri="{BB962C8B-B14F-4D97-AF65-F5344CB8AC3E}">
        <p14:creationId xmlns:p14="http://schemas.microsoft.com/office/powerpoint/2010/main" val="1682370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12</a:t>
            </a:fld>
            <a:endParaRPr kumimoji="1" lang="ja-JP" altLang="en-US"/>
          </a:p>
        </p:txBody>
      </p:sp>
    </p:spTree>
    <p:extLst>
      <p:ext uri="{BB962C8B-B14F-4D97-AF65-F5344CB8AC3E}">
        <p14:creationId xmlns:p14="http://schemas.microsoft.com/office/powerpoint/2010/main" val="2616017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13</a:t>
            </a:fld>
            <a:endParaRPr kumimoji="1" lang="ja-JP" altLang="en-US"/>
          </a:p>
        </p:txBody>
      </p:sp>
    </p:spTree>
    <p:extLst>
      <p:ext uri="{BB962C8B-B14F-4D97-AF65-F5344CB8AC3E}">
        <p14:creationId xmlns:p14="http://schemas.microsoft.com/office/powerpoint/2010/main" val="1853158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14</a:t>
            </a:fld>
            <a:endParaRPr kumimoji="1" lang="ja-JP" altLang="en-US"/>
          </a:p>
        </p:txBody>
      </p:sp>
    </p:spTree>
    <p:extLst>
      <p:ext uri="{BB962C8B-B14F-4D97-AF65-F5344CB8AC3E}">
        <p14:creationId xmlns:p14="http://schemas.microsoft.com/office/powerpoint/2010/main" val="138057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15</a:t>
            </a:fld>
            <a:endParaRPr kumimoji="1" lang="ja-JP" altLang="en-US"/>
          </a:p>
        </p:txBody>
      </p:sp>
    </p:spTree>
    <p:extLst>
      <p:ext uri="{BB962C8B-B14F-4D97-AF65-F5344CB8AC3E}">
        <p14:creationId xmlns:p14="http://schemas.microsoft.com/office/powerpoint/2010/main" val="1273705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16</a:t>
            </a:fld>
            <a:endParaRPr kumimoji="1" lang="ja-JP" altLang="en-US"/>
          </a:p>
        </p:txBody>
      </p:sp>
    </p:spTree>
    <p:extLst>
      <p:ext uri="{BB962C8B-B14F-4D97-AF65-F5344CB8AC3E}">
        <p14:creationId xmlns:p14="http://schemas.microsoft.com/office/powerpoint/2010/main" val="19725361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17</a:t>
            </a:fld>
            <a:endParaRPr kumimoji="1" lang="ja-JP" altLang="en-US"/>
          </a:p>
        </p:txBody>
      </p:sp>
    </p:spTree>
    <p:extLst>
      <p:ext uri="{BB962C8B-B14F-4D97-AF65-F5344CB8AC3E}">
        <p14:creationId xmlns:p14="http://schemas.microsoft.com/office/powerpoint/2010/main" val="1523508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18</a:t>
            </a:fld>
            <a:endParaRPr kumimoji="1" lang="ja-JP" altLang="en-US"/>
          </a:p>
        </p:txBody>
      </p:sp>
    </p:spTree>
    <p:extLst>
      <p:ext uri="{BB962C8B-B14F-4D97-AF65-F5344CB8AC3E}">
        <p14:creationId xmlns:p14="http://schemas.microsoft.com/office/powerpoint/2010/main" val="6055780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19</a:t>
            </a:fld>
            <a:endParaRPr kumimoji="1" lang="ja-JP" altLang="en-US"/>
          </a:p>
        </p:txBody>
      </p:sp>
    </p:spTree>
    <p:extLst>
      <p:ext uri="{BB962C8B-B14F-4D97-AF65-F5344CB8AC3E}">
        <p14:creationId xmlns:p14="http://schemas.microsoft.com/office/powerpoint/2010/main" val="2178609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a:t>
            </a:fld>
            <a:endParaRPr kumimoji="1" lang="ja-JP" altLang="en-US"/>
          </a:p>
        </p:txBody>
      </p:sp>
    </p:spTree>
    <p:extLst>
      <p:ext uri="{BB962C8B-B14F-4D97-AF65-F5344CB8AC3E}">
        <p14:creationId xmlns:p14="http://schemas.microsoft.com/office/powerpoint/2010/main" val="3609902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a:t>
            </a:fld>
            <a:endParaRPr kumimoji="1" lang="ja-JP" altLang="en-US"/>
          </a:p>
        </p:txBody>
      </p:sp>
    </p:spTree>
    <p:extLst>
      <p:ext uri="{BB962C8B-B14F-4D97-AF65-F5344CB8AC3E}">
        <p14:creationId xmlns:p14="http://schemas.microsoft.com/office/powerpoint/2010/main" val="3353878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4</a:t>
            </a:fld>
            <a:endParaRPr kumimoji="1" lang="ja-JP" altLang="en-US"/>
          </a:p>
        </p:txBody>
      </p:sp>
    </p:spTree>
    <p:extLst>
      <p:ext uri="{BB962C8B-B14F-4D97-AF65-F5344CB8AC3E}">
        <p14:creationId xmlns:p14="http://schemas.microsoft.com/office/powerpoint/2010/main" val="2027834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5</a:t>
            </a:fld>
            <a:endParaRPr kumimoji="1" lang="ja-JP" altLang="en-US"/>
          </a:p>
        </p:txBody>
      </p:sp>
    </p:spTree>
    <p:extLst>
      <p:ext uri="{BB962C8B-B14F-4D97-AF65-F5344CB8AC3E}">
        <p14:creationId xmlns:p14="http://schemas.microsoft.com/office/powerpoint/2010/main" val="1510829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6</a:t>
            </a:fld>
            <a:endParaRPr kumimoji="1" lang="ja-JP" altLang="en-US"/>
          </a:p>
        </p:txBody>
      </p:sp>
    </p:spTree>
    <p:extLst>
      <p:ext uri="{BB962C8B-B14F-4D97-AF65-F5344CB8AC3E}">
        <p14:creationId xmlns:p14="http://schemas.microsoft.com/office/powerpoint/2010/main" val="1323299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7</a:t>
            </a:fld>
            <a:endParaRPr kumimoji="1" lang="ja-JP" altLang="en-US"/>
          </a:p>
        </p:txBody>
      </p:sp>
    </p:spTree>
    <p:extLst>
      <p:ext uri="{BB962C8B-B14F-4D97-AF65-F5344CB8AC3E}">
        <p14:creationId xmlns:p14="http://schemas.microsoft.com/office/powerpoint/2010/main" val="822791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8</a:t>
            </a:fld>
            <a:endParaRPr kumimoji="1" lang="ja-JP" altLang="en-US"/>
          </a:p>
        </p:txBody>
      </p:sp>
    </p:spTree>
    <p:extLst>
      <p:ext uri="{BB962C8B-B14F-4D97-AF65-F5344CB8AC3E}">
        <p14:creationId xmlns:p14="http://schemas.microsoft.com/office/powerpoint/2010/main" val="1298394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9</a:t>
            </a:fld>
            <a:endParaRPr kumimoji="1" lang="ja-JP" altLang="en-US"/>
          </a:p>
        </p:txBody>
      </p:sp>
    </p:spTree>
    <p:extLst>
      <p:ext uri="{BB962C8B-B14F-4D97-AF65-F5344CB8AC3E}">
        <p14:creationId xmlns:p14="http://schemas.microsoft.com/office/powerpoint/2010/main" val="2833763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92854C7-925A-4DAD-9950-0828EC847232}"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92854C7-925A-4DAD-9950-0828EC847232}"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92854C7-925A-4DAD-9950-0828EC847232}"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92854C7-925A-4DAD-9950-0828EC847232}"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92854C7-925A-4DAD-9950-0828EC847232}"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92854C7-925A-4DAD-9950-0828EC847232}" type="datetimeFigureOut">
              <a:rPr kumimoji="1" lang="ja-JP" altLang="en-US" smtClean="0"/>
              <a:pPr/>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92854C7-925A-4DAD-9950-0828EC847232}" type="datetimeFigureOut">
              <a:rPr kumimoji="1" lang="ja-JP" altLang="en-US" smtClean="0"/>
              <a:pPr/>
              <a:t>2017/8/22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92854C7-925A-4DAD-9950-0828EC847232}" type="datetimeFigureOut">
              <a:rPr kumimoji="1" lang="ja-JP" altLang="en-US" smtClean="0"/>
              <a:pPr/>
              <a:t>2017/8/22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92854C7-925A-4DAD-9950-0828EC847232}" type="datetimeFigureOut">
              <a:rPr kumimoji="1" lang="ja-JP" altLang="en-US" smtClean="0"/>
              <a:pPr/>
              <a:t>2017/8/22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92854C7-925A-4DAD-9950-0828EC847232}" type="datetimeFigureOut">
              <a:rPr kumimoji="1" lang="ja-JP" altLang="en-US" smtClean="0"/>
              <a:pPr/>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92854C7-925A-4DAD-9950-0828EC847232}" type="datetimeFigureOut">
              <a:rPr kumimoji="1" lang="ja-JP" altLang="en-US" smtClean="0"/>
              <a:pPr/>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854C7-925A-4DAD-9950-0828EC847232}" type="datetimeFigureOut">
              <a:rPr kumimoji="1" lang="ja-JP" altLang="en-US" smtClean="0"/>
              <a:pPr/>
              <a:t>2017/8/22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50F19-4E0D-4794-8A31-1ED20460CE8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ln>
            <a:solidFill>
              <a:schemeClr val="accent1"/>
            </a:solidFill>
          </a:ln>
        </p:spPr>
        <p:txBody>
          <a:bodyPr/>
          <a:lstStyle/>
          <a:p>
            <a:r>
              <a:rPr lang="ja-JP" altLang="en-US" dirty="0" smtClean="0"/>
              <a:t>国内</a:t>
            </a:r>
            <a:r>
              <a:rPr lang="ja-JP" altLang="en-US" dirty="0"/>
              <a:t>観光「政策」の</a:t>
            </a:r>
            <a:r>
              <a:rPr lang="ja-JP" altLang="en-US" dirty="0" smtClean="0"/>
              <a:t>誕生</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rgbClr val="FFFF00"/>
          </a:solidFill>
          <a:ln w="57150">
            <a:solidFill>
              <a:schemeClr val="tx1">
                <a:lumMod val="95000"/>
                <a:lumOff val="5000"/>
              </a:schemeClr>
            </a:solidFill>
          </a:ln>
        </p:spPr>
        <p:txBody>
          <a:bodyPr/>
          <a:lstStyle/>
          <a:p>
            <a:r>
              <a:rPr lang="ja-JP" altLang="en-US" dirty="0" smtClean="0"/>
              <a:t>戦後</a:t>
            </a:r>
            <a:r>
              <a:rPr kumimoji="1" lang="ja-JP" altLang="en-US" dirty="0" smtClean="0"/>
              <a:t>の観光政策</a:t>
            </a:r>
            <a:endParaRPr kumimoji="1" lang="ja-JP" altLang="en-US" dirty="0"/>
          </a:p>
        </p:txBody>
      </p:sp>
      <p:sp>
        <p:nvSpPr>
          <p:cNvPr id="3" name="サブタイトル 2"/>
          <p:cNvSpPr>
            <a:spLocks noGrp="1"/>
          </p:cNvSpPr>
          <p:nvPr>
            <p:ph type="subTitle" idx="1"/>
          </p:nvPr>
        </p:nvSpPr>
        <p:spPr>
          <a:xfrm>
            <a:off x="1371600" y="3886200"/>
            <a:ext cx="6400800" cy="694928"/>
          </a:xfrm>
        </p:spPr>
        <p:txBody>
          <a:bodyPr/>
          <a:lstStyle/>
          <a:p>
            <a:r>
              <a:rPr lang="ja-JP" altLang="en-US" dirty="0" smtClean="0">
                <a:solidFill>
                  <a:schemeClr val="tx1">
                    <a:lumMod val="85000"/>
                    <a:lumOff val="15000"/>
                  </a:schemeClr>
                </a:solidFill>
              </a:rPr>
              <a:t>外客保護、邦人保護、休日</a:t>
            </a:r>
            <a:endParaRPr kumimoji="1" lang="ja-JP" altLang="en-US"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5496" y="692696"/>
            <a:ext cx="7772400" cy="1470025"/>
          </a:xfrm>
          <a:solidFill>
            <a:srgbClr val="FFFF00"/>
          </a:solidFill>
        </p:spPr>
        <p:txBody>
          <a:bodyPr/>
          <a:lstStyle/>
          <a:p>
            <a:pPr algn="l"/>
            <a:r>
              <a:rPr lang="ja-JP" altLang="en-US" dirty="0" smtClean="0"/>
              <a:t>観光政策の目的は何か？</a:t>
            </a:r>
            <a:endParaRPr kumimoji="1" lang="ja-JP" altLang="en-US" dirty="0"/>
          </a:p>
        </p:txBody>
      </p:sp>
      <p:sp>
        <p:nvSpPr>
          <p:cNvPr id="5" name="サブタイトル 4"/>
          <p:cNvSpPr>
            <a:spLocks noGrp="1"/>
          </p:cNvSpPr>
          <p:nvPr>
            <p:ph type="subTitle" idx="1"/>
          </p:nvPr>
        </p:nvSpPr>
        <p:spPr>
          <a:xfrm>
            <a:off x="251520" y="2684512"/>
            <a:ext cx="8784976" cy="1752600"/>
          </a:xfrm>
          <a:ln>
            <a:solidFill>
              <a:schemeClr val="accent1"/>
            </a:solidFill>
          </a:ln>
        </p:spPr>
        <p:txBody>
          <a:bodyPr>
            <a:normAutofit/>
          </a:bodyPr>
          <a:lstStyle/>
          <a:p>
            <a:pPr algn="r"/>
            <a:r>
              <a:rPr kumimoji="1" lang="ja-JP" altLang="en-US" dirty="0" smtClean="0"/>
              <a:t>この視点が欠如している教科書が多い</a:t>
            </a:r>
            <a:endParaRPr lang="en-US" altLang="ja-JP" dirty="0" smtClean="0"/>
          </a:p>
          <a:p>
            <a:pPr algn="r"/>
            <a:r>
              <a:rPr lang="ja-JP" altLang="en-US" dirty="0" smtClean="0"/>
              <a:t>「観光振興」ではトウトロジー</a:t>
            </a:r>
            <a:endParaRPr lang="en-US" altLang="ja-JP" dirty="0" smtClean="0"/>
          </a:p>
          <a:p>
            <a:pPr algn="r"/>
            <a:r>
              <a:rPr kumimoji="1" lang="ja-JP" altLang="en-US" dirty="0" smtClean="0"/>
              <a:t>何のために観光以外と区分するのか</a:t>
            </a:r>
            <a:endParaRPr kumimoji="1" lang="ja-JP" altLang="en-US" dirty="0"/>
          </a:p>
        </p:txBody>
      </p:sp>
      <p:sp>
        <p:nvSpPr>
          <p:cNvPr id="6" name="タイトル 3"/>
          <p:cNvSpPr txBox="1">
            <a:spLocks/>
          </p:cNvSpPr>
          <p:nvPr/>
        </p:nvSpPr>
        <p:spPr>
          <a:xfrm>
            <a:off x="827584" y="5055319"/>
            <a:ext cx="8280920" cy="1470025"/>
          </a:xfrm>
          <a:prstGeom prst="rect">
            <a:avLst/>
          </a:prstGeom>
          <a:solidFill>
            <a:srgbClr val="FFFF00"/>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沿革的には外貨獲得、国威発揚</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normAutofit/>
          </a:bodyPr>
          <a:lstStyle/>
          <a:p>
            <a:r>
              <a:rPr lang="ja-JP" altLang="ja-JP" b="1" dirty="0" smtClean="0"/>
              <a:t>消費者対策と邦人保護</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r>
              <a:rPr lang="ja-JP" altLang="ja-JP" dirty="0" smtClean="0"/>
              <a:t>日本人海外旅行中の死亡事故、ハンセン病に関する宿泊拒否問題、温泉表示問題等がマスコミで大きく取り上げられたように、今日規範性を持つ観光政策が機能することが最も期待される分野は</a:t>
            </a:r>
            <a:r>
              <a:rPr lang="ja-JP" altLang="en-US" dirty="0" smtClean="0"/>
              <a:t>、</a:t>
            </a:r>
            <a:r>
              <a:rPr lang="ja-JP" altLang="ja-JP" dirty="0" smtClean="0"/>
              <a:t>消費者としての旅行者の利益確保である。</a:t>
            </a:r>
            <a:endParaRPr lang="en-US" altLang="ja-JP" dirty="0" smtClean="0"/>
          </a:p>
          <a:p>
            <a:r>
              <a:rPr lang="ja-JP" altLang="en-US" dirty="0" smtClean="0"/>
              <a:t>観光において他と区分して消費者保護を行わなければならない理由は何か。</a:t>
            </a:r>
            <a:r>
              <a:rPr lang="ja-JP" altLang="ja-JP" dirty="0" smtClean="0"/>
              <a:t>内閣において重要施策として消費者庁を設置し、旅行業法等を所管することが検討</a:t>
            </a:r>
            <a:r>
              <a:rPr lang="ja-JP" altLang="en-US" dirty="0" smtClean="0"/>
              <a:t>された</a:t>
            </a:r>
            <a:r>
              <a:rPr lang="ja-JP" altLang="ja-JP" dirty="0" smtClean="0"/>
              <a:t>ことも</a:t>
            </a:r>
            <a:r>
              <a:rPr lang="ja-JP" altLang="en-US" dirty="0" smtClean="0"/>
              <a:t>この点が不明であったから</a:t>
            </a:r>
            <a:r>
              <a:rPr lang="ja-JP" altLang="ja-JP" dirty="0" smtClean="0"/>
              <a:t>による。</a:t>
            </a:r>
          </a:p>
          <a:p>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normAutofit fontScale="90000"/>
          </a:bodyPr>
          <a:lstStyle/>
          <a:p>
            <a:r>
              <a:rPr lang="ja-JP" altLang="ja-JP" b="1" dirty="0" smtClean="0"/>
              <a:t>旅行業法の制定</a:t>
            </a:r>
            <a:r>
              <a:rPr lang="en-US" altLang="ja-JP" b="1" dirty="0" smtClean="0"/>
              <a:t/>
            </a:r>
            <a:br>
              <a:rPr lang="en-US" altLang="ja-JP" b="1" dirty="0" smtClean="0"/>
            </a:br>
            <a:r>
              <a:rPr lang="ja-JP" altLang="en-US" b="1" dirty="0" smtClean="0"/>
              <a:t>旅行であって観光ではない！</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sz="4000" dirty="0" smtClean="0"/>
              <a:t>終戦直後の復興期に制定された旅行あっ旋業法が外貨獲得を目的として訪日外国人</a:t>
            </a:r>
            <a:r>
              <a:rPr lang="en-US" altLang="ja-JP" sz="4000" dirty="0" smtClean="0"/>
              <a:t>(</a:t>
            </a:r>
            <a:r>
              <a:rPr lang="ja-JP" altLang="ja-JP" sz="4000" dirty="0" smtClean="0"/>
              <a:t>特に米国人</a:t>
            </a:r>
            <a:r>
              <a:rPr lang="en-US" altLang="ja-JP" sz="4000" dirty="0" smtClean="0"/>
              <a:t>)</a:t>
            </a:r>
            <a:r>
              <a:rPr lang="ja-JP" altLang="ja-JP" sz="4000" dirty="0" smtClean="0"/>
              <a:t>旅行者</a:t>
            </a:r>
            <a:r>
              <a:rPr lang="ja-JP" altLang="en-US" sz="4000" dirty="0" smtClean="0"/>
              <a:t>保護</a:t>
            </a:r>
            <a:r>
              <a:rPr lang="ja-JP" altLang="ja-JP" sz="4000" dirty="0" smtClean="0"/>
              <a:t>対策を念頭においていたのに対して、旅行業法になってからの制度改正は、海外旅行を中心に日本人旅行者に対する旅行業者の責任に関する制度の充実強化を中心に行われてきている。</a:t>
            </a:r>
          </a:p>
          <a:p>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332656"/>
            <a:ext cx="9144000" cy="6336704"/>
          </a:xfrm>
        </p:spPr>
        <p:txBody>
          <a:bodyPr>
            <a:normAutofit/>
          </a:bodyPr>
          <a:lstStyle/>
          <a:p>
            <a:r>
              <a:rPr lang="ja-JP" altLang="ja-JP" sz="3600" dirty="0" smtClean="0"/>
              <a:t>旅行業法の制定に関しては、国際的には</a:t>
            </a:r>
            <a:r>
              <a:rPr lang="ja-JP" altLang="ja-JP" sz="3600" dirty="0" smtClean="0">
                <a:solidFill>
                  <a:srgbClr val="FF0000"/>
                </a:solidFill>
              </a:rPr>
              <a:t>ブラッセル条約</a:t>
            </a:r>
            <a:r>
              <a:rPr lang="ja-JP" altLang="ja-JP" sz="3600" dirty="0" smtClean="0"/>
              <a:t>の影響、国内的には</a:t>
            </a:r>
            <a:r>
              <a:rPr lang="en-US" altLang="ja-JP" sz="3600" dirty="0" smtClean="0"/>
              <a:t>1968</a:t>
            </a:r>
            <a:r>
              <a:rPr lang="ja-JP" altLang="ja-JP" sz="3600" dirty="0" smtClean="0"/>
              <a:t>年に発生した名鉄観光サービス等が主催した旅行団体が巻き込まれた「</a:t>
            </a:r>
            <a:r>
              <a:rPr lang="ja-JP" altLang="ja-JP" sz="3600" dirty="0" smtClean="0">
                <a:solidFill>
                  <a:srgbClr val="FF0000"/>
                </a:solidFill>
              </a:rPr>
              <a:t>飛騨川バス事件</a:t>
            </a:r>
            <a:r>
              <a:rPr lang="ja-JP" altLang="ja-JP" sz="3600" dirty="0" smtClean="0"/>
              <a:t>」及び同年「</a:t>
            </a:r>
            <a:r>
              <a:rPr lang="ja-JP" altLang="ja-JP" sz="3600" dirty="0" smtClean="0">
                <a:solidFill>
                  <a:srgbClr val="FF0000"/>
                </a:solidFill>
              </a:rPr>
              <a:t>墨東睦共和会事件</a:t>
            </a:r>
            <a:r>
              <a:rPr lang="ja-JP" altLang="ja-JP" sz="3600" dirty="0" smtClean="0"/>
              <a:t>」判決が立法の契機となった。</a:t>
            </a:r>
            <a:endParaRPr lang="en-US" altLang="ja-JP" sz="3600" dirty="0" smtClean="0"/>
          </a:p>
          <a:p>
            <a:r>
              <a:rPr lang="en-US" altLang="ja-JP" sz="3600" dirty="0" smtClean="0"/>
              <a:t>1971</a:t>
            </a:r>
            <a:r>
              <a:rPr lang="ja-JP" altLang="ja-JP" sz="3600" dirty="0" smtClean="0"/>
              <a:t>年法改正作業時においては、旅行あっ旋業法において必ずしも</a:t>
            </a:r>
            <a:r>
              <a:rPr lang="ja-JP" altLang="ja-JP" sz="3600" dirty="0" smtClean="0">
                <a:solidFill>
                  <a:srgbClr val="FF0000"/>
                </a:solidFill>
              </a:rPr>
              <a:t>制度概念が明確にされていなかった主催旅行と手配旅行概念を区別する意識</a:t>
            </a:r>
            <a:r>
              <a:rPr lang="ja-JP" altLang="ja-JP" sz="3600" dirty="0" smtClean="0"/>
              <a:t>はあったにもかかわらず、制定された法律においては明確にされなかった。</a:t>
            </a:r>
            <a:endParaRPr lang="en-US" altLang="ja-JP" sz="3600" dirty="0" smtClean="0"/>
          </a:p>
          <a:p>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8686800" cy="6480720"/>
          </a:xfrm>
        </p:spPr>
        <p:txBody>
          <a:bodyPr>
            <a:normAutofit/>
          </a:bodyPr>
          <a:lstStyle/>
          <a:p>
            <a:r>
              <a:rPr lang="ja-JP" altLang="en-US" sz="4000" dirty="0" smtClean="0"/>
              <a:t>ＥＣ</a:t>
            </a:r>
            <a:r>
              <a:rPr lang="ja-JP" altLang="ja-JP" sz="4000" dirty="0" smtClean="0"/>
              <a:t>理事会指令等の影響を受け、ようやく</a:t>
            </a:r>
            <a:r>
              <a:rPr lang="en-US" altLang="ja-JP" sz="4000" dirty="0" smtClean="0"/>
              <a:t>1982</a:t>
            </a:r>
            <a:r>
              <a:rPr lang="ja-JP" altLang="ja-JP" sz="4000" dirty="0" smtClean="0"/>
              <a:t>年に主催旅行概念が法定化されたものの、</a:t>
            </a:r>
            <a:r>
              <a:rPr lang="ja-JP" altLang="ja-JP" sz="4000" dirty="0" smtClean="0">
                <a:solidFill>
                  <a:srgbClr val="FF0000"/>
                </a:solidFill>
              </a:rPr>
              <a:t>旅客運送法と旅行業法の制度的整理がなされなかった</a:t>
            </a:r>
            <a:r>
              <a:rPr lang="ja-JP" altLang="ja-JP" sz="4000" dirty="0" smtClean="0"/>
              <a:t>ことが、今日の旅行業法が抱える規範性の問題を発生させることとなった。</a:t>
            </a:r>
            <a:endParaRPr lang="en-US" altLang="ja-JP" sz="4000" dirty="0" smtClean="0"/>
          </a:p>
          <a:p>
            <a:r>
              <a:rPr lang="ja-JP" altLang="ja-JP" sz="4000" dirty="0" smtClean="0"/>
              <a:t>また</a:t>
            </a:r>
            <a:r>
              <a:rPr lang="en-US" altLang="ja-JP" sz="4000" dirty="0" smtClean="0"/>
              <a:t>1971</a:t>
            </a:r>
            <a:r>
              <a:rPr lang="ja-JP" altLang="ja-JP" sz="4000" dirty="0" smtClean="0"/>
              <a:t>年の旅行業法改正においては消費者保護を目的として</a:t>
            </a:r>
            <a:r>
              <a:rPr lang="ja-JP" altLang="ja-JP" sz="4000" dirty="0" smtClean="0">
                <a:solidFill>
                  <a:srgbClr val="FF0000"/>
                </a:solidFill>
              </a:rPr>
              <a:t>書面主義を強化</a:t>
            </a:r>
            <a:r>
              <a:rPr lang="ja-JP" altLang="ja-JP" sz="4000" dirty="0" smtClean="0"/>
              <a:t>したが、その後の</a:t>
            </a:r>
            <a:r>
              <a:rPr lang="ja-JP" altLang="ja-JP" sz="4000" dirty="0" smtClean="0">
                <a:solidFill>
                  <a:srgbClr val="FF0000"/>
                </a:solidFill>
              </a:rPr>
              <a:t>情報化対応には制度的障害</a:t>
            </a:r>
            <a:r>
              <a:rPr lang="ja-JP" altLang="ja-JP" sz="4000" dirty="0" smtClean="0"/>
              <a:t>となった面がある。</a:t>
            </a:r>
            <a:endParaRPr kumimoji="1" lang="ja-JP" altLang="en-US"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w="38100">
            <a:solidFill>
              <a:schemeClr val="tx1">
                <a:lumMod val="95000"/>
                <a:lumOff val="5000"/>
              </a:schemeClr>
            </a:solidFill>
          </a:ln>
        </p:spPr>
        <p:txBody>
          <a:bodyPr/>
          <a:lstStyle/>
          <a:p>
            <a:r>
              <a:rPr lang="ja-JP" altLang="ja-JP" b="1" dirty="0" smtClean="0"/>
              <a:t>邦人保護と安全情報の提供　</a:t>
            </a:r>
            <a:endParaRPr kumimoji="1" lang="ja-JP" altLang="en-US" dirty="0"/>
          </a:p>
        </p:txBody>
      </p:sp>
      <p:sp>
        <p:nvSpPr>
          <p:cNvPr id="3" name="コンテンツ プレースホルダ 2"/>
          <p:cNvSpPr>
            <a:spLocks noGrp="1"/>
          </p:cNvSpPr>
          <p:nvPr>
            <p:ph idx="1"/>
          </p:nvPr>
        </p:nvSpPr>
        <p:spPr>
          <a:xfrm>
            <a:off x="0" y="1484784"/>
            <a:ext cx="9144000" cy="5257800"/>
          </a:xfrm>
        </p:spPr>
        <p:txBody>
          <a:bodyPr>
            <a:normAutofit lnSpcReduction="10000"/>
          </a:bodyPr>
          <a:lstStyle/>
          <a:p>
            <a:r>
              <a:rPr lang="ja-JP" altLang="ja-JP" sz="4000" dirty="0" smtClean="0"/>
              <a:t>団体旅行から個人旅行へと旅行形態が変化してきていることも影響し、日本人の海外旅行者対策は単なる旅行業者の責任問題から</a:t>
            </a:r>
            <a:r>
              <a:rPr lang="ja-JP" altLang="ja-JP" sz="4000" dirty="0" smtClean="0">
                <a:solidFill>
                  <a:srgbClr val="FF0000"/>
                </a:solidFill>
              </a:rPr>
              <a:t>直接の邦人保護対策の充実強化</a:t>
            </a:r>
            <a:r>
              <a:rPr lang="ja-JP" altLang="ja-JP" sz="4000" dirty="0" smtClean="0"/>
              <a:t>に広がってきている。</a:t>
            </a:r>
            <a:endParaRPr lang="en-US" altLang="ja-JP" sz="4000" dirty="0" smtClean="0"/>
          </a:p>
          <a:p>
            <a:r>
              <a:rPr lang="ja-JP" altLang="ja-JP" sz="4000" dirty="0" smtClean="0"/>
              <a:t>また、旅券の発給等に関して数次旅券の発行、出入国審査の情報化等が推進されてきたが、更に</a:t>
            </a:r>
            <a:r>
              <a:rPr lang="ja-JP" altLang="ja-JP" sz="4000" dirty="0" smtClean="0">
                <a:solidFill>
                  <a:srgbClr val="FF0000"/>
                </a:solidFill>
              </a:rPr>
              <a:t>外務省の領事行政組織も拡充</a:t>
            </a:r>
            <a:r>
              <a:rPr lang="ja-JP" altLang="ja-JP" sz="4000" dirty="0" smtClean="0"/>
              <a:t>された。</a:t>
            </a:r>
          </a:p>
          <a:p>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88640"/>
            <a:ext cx="8964488" cy="6480720"/>
          </a:xfrm>
        </p:spPr>
        <p:txBody>
          <a:bodyPr>
            <a:normAutofit/>
          </a:bodyPr>
          <a:lstStyle/>
          <a:p>
            <a:r>
              <a:rPr lang="ja-JP" altLang="ja-JP" dirty="0" smtClean="0">
                <a:solidFill>
                  <a:srgbClr val="FF0000"/>
                </a:solidFill>
              </a:rPr>
              <a:t>国籍の国際法的機能</a:t>
            </a:r>
            <a:r>
              <a:rPr lang="ja-JP" altLang="ja-JP" dirty="0" smtClean="0"/>
              <a:t>の一つとして、国家の外交的保護権、すなわち国家は自国民が他国によって身体や財産の侵害を被った場合に、加害国に対して適切な救済を与えるよう要求することが認められている。</a:t>
            </a:r>
            <a:endParaRPr lang="en-US" altLang="ja-JP" dirty="0" smtClean="0"/>
          </a:p>
          <a:p>
            <a:r>
              <a:rPr lang="ja-JP" altLang="ja-JP" dirty="0" smtClean="0"/>
              <a:t>しかしながら請求国が請求資格を得るためには、直接の被害者たる個人が、加害国の国内で利用しうる裁判等のすべての救済措置を尽くしていなければならないとされる。これは、個人対国家の争いが容易に</a:t>
            </a:r>
            <a:r>
              <a:rPr lang="ja-JP" altLang="ja-JP" dirty="0" smtClean="0">
                <a:solidFill>
                  <a:srgbClr val="FF0000"/>
                </a:solidFill>
              </a:rPr>
              <a:t>国際紛争に転化されるのを防ぐため</a:t>
            </a:r>
            <a:r>
              <a:rPr lang="ja-JP" altLang="ja-JP" dirty="0" smtClean="0"/>
              <a:t>である。そのためにも、海外安全情報の提供等</a:t>
            </a:r>
            <a:r>
              <a:rPr lang="ja-JP" altLang="ja-JP" dirty="0" smtClean="0">
                <a:solidFill>
                  <a:srgbClr val="FF0000"/>
                </a:solidFill>
              </a:rPr>
              <a:t>日本人海外旅行者対策の充実強化が必要</a:t>
            </a:r>
            <a:r>
              <a:rPr lang="ja-JP" altLang="ja-JP" dirty="0" smtClean="0"/>
              <a:t>となる。</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a:solidFill>
              <a:schemeClr val="tx1">
                <a:lumMod val="95000"/>
                <a:lumOff val="5000"/>
              </a:schemeClr>
            </a:solidFill>
          </a:ln>
        </p:spPr>
        <p:txBody>
          <a:bodyPr/>
          <a:lstStyle/>
          <a:p>
            <a:r>
              <a:rPr kumimoji="1" lang="ja-JP" altLang="en-US" dirty="0" smtClean="0"/>
              <a:t>パスポート</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77500" lnSpcReduction="20000"/>
          </a:bodyPr>
          <a:lstStyle/>
          <a:p>
            <a:r>
              <a:rPr lang="ja-JP" altLang="en-US" dirty="0" smtClean="0"/>
              <a:t>所有者が国籍を持っている国だけが発給し、なおかつ複数の旅行・複数の目的地で有効な</a:t>
            </a:r>
            <a:r>
              <a:rPr lang="ja-JP" altLang="en-US" dirty="0" smtClean="0">
                <a:solidFill>
                  <a:srgbClr val="FF0000"/>
                </a:solidFill>
              </a:rPr>
              <a:t>現代のパスポートの概念</a:t>
            </a:r>
            <a:r>
              <a:rPr lang="ja-JP" altLang="en-US" dirty="0" smtClean="0"/>
              <a:t>は、</a:t>
            </a:r>
            <a:r>
              <a:rPr lang="en-US" altLang="ja-JP" dirty="0" smtClean="0">
                <a:solidFill>
                  <a:srgbClr val="FF0000"/>
                </a:solidFill>
              </a:rPr>
              <a:t>20</a:t>
            </a:r>
            <a:r>
              <a:rPr lang="ja-JP" altLang="en-US" dirty="0" smtClean="0">
                <a:solidFill>
                  <a:srgbClr val="FF0000"/>
                </a:solidFill>
              </a:rPr>
              <a:t>世紀中頃から始まった</a:t>
            </a:r>
            <a:r>
              <a:rPr lang="ja-JP" altLang="en-US" dirty="0" smtClean="0"/>
              <a:t>ものである。</a:t>
            </a:r>
            <a:endParaRPr lang="en-US" altLang="ja-JP" dirty="0" smtClean="0"/>
          </a:p>
          <a:p>
            <a:r>
              <a:rPr lang="ja-JP" altLang="en-US" dirty="0" smtClean="0"/>
              <a:t>それ以前は一般的に、どの国からでも誰にも発給することができた。その有効期限は非常に限定されており、通常一回の旅行用であった。</a:t>
            </a:r>
            <a:endParaRPr lang="en-US" altLang="ja-JP" dirty="0" smtClean="0"/>
          </a:p>
          <a:p>
            <a:r>
              <a:rPr lang="ja-JP" altLang="en-US" dirty="0" smtClean="0"/>
              <a:t>ローマ帝国時代には既に形式が出来ており、“この旅行者に危害を加える者は、ローマ皇帝に宣戦したものと看做す”の一文（</a:t>
            </a:r>
            <a:r>
              <a:rPr lang="ja-JP" altLang="en-US" b="1" dirty="0" smtClean="0">
                <a:solidFill>
                  <a:srgbClr val="FF0000"/>
                </a:solidFill>
              </a:rPr>
              <a:t>旅行者の人身保護規定文</a:t>
            </a:r>
            <a:r>
              <a:rPr lang="ja-JP" altLang="en-US" dirty="0" smtClean="0"/>
              <a:t>）が記入されていた。</a:t>
            </a:r>
          </a:p>
          <a:p>
            <a:r>
              <a:rPr lang="ja-JP" altLang="en-US" dirty="0" smtClean="0"/>
              <a:t>このように、初期のパスポートは現代の査証に類似しており、その主な機能は所有者の身分と国籍を証明するものである。</a:t>
            </a:r>
            <a:r>
              <a:rPr lang="en-US" altLang="ja-JP" dirty="0" smtClean="0"/>
              <a:t>1920</a:t>
            </a:r>
            <a:r>
              <a:rPr lang="ja-JP" altLang="en-US" dirty="0" smtClean="0"/>
              <a:t>年代まで、パスポートは一枚の紙面であった。現在の冊子形式のパスポートは英国の市販製品に起源を持ち、それは入出国証印のための冊子が入った革の小物入れであった。数年後英国政府がこのデザインをコピーした。</a:t>
            </a:r>
          </a:p>
          <a:p>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en-US" dirty="0" smtClean="0"/>
              <a:t>移民の世紀</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近代</a:t>
            </a:r>
            <a:r>
              <a:rPr kumimoji="1" lang="ja-JP" altLang="en-US" dirty="0" smtClean="0"/>
              <a:t>世界史の大部分は、現代の常識よりははるかに自由で動きの激しい、巨大なヒト、モノ、カネの移動の歴史</a:t>
            </a:r>
            <a:endParaRPr kumimoji="1" lang="en-US" altLang="ja-JP" dirty="0" smtClean="0"/>
          </a:p>
          <a:p>
            <a:r>
              <a:rPr kumimoji="1" lang="ja-JP" altLang="en-US" dirty="0" smtClean="0"/>
              <a:t>ＵＳＡは、１７世紀にはじまり１９世紀の大西洋で本格化したそうした移動なしでは成立しなかった</a:t>
            </a:r>
            <a:endParaRPr kumimoji="1" lang="en-US" altLang="ja-JP" dirty="0" smtClean="0"/>
          </a:p>
          <a:p>
            <a:r>
              <a:rPr lang="ja-JP" altLang="en-US" dirty="0" smtClean="0"/>
              <a:t>国家による規制も現代よりははるかに緩かった</a:t>
            </a:r>
            <a:endParaRPr lang="en-US" altLang="ja-JP" dirty="0" smtClean="0"/>
          </a:p>
          <a:p>
            <a:r>
              <a:rPr kumimoji="1" lang="ja-JP" altLang="en-US" dirty="0" smtClean="0"/>
              <a:t>航空機よる旅行が一般化し</a:t>
            </a:r>
            <a:r>
              <a:rPr lang="ja-JP" altLang="en-US" dirty="0" smtClean="0"/>
              <a:t>パスポートコントロールが本格化したのは、１９３０年以降のことである。それまではロシアをのぞき個人の自由の侵害とみなされがちであった</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915816" y="3789040"/>
            <a:ext cx="1800200" cy="1152128"/>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200" b="1" dirty="0" smtClean="0">
                <a:solidFill>
                  <a:schemeClr val="tx1"/>
                </a:solidFill>
              </a:rPr>
              <a:t>1930</a:t>
            </a:r>
            <a:r>
              <a:rPr lang="ja-JP" altLang="en-US" sz="1200" b="1" dirty="0" smtClean="0">
                <a:solidFill>
                  <a:schemeClr val="tx1"/>
                </a:solidFill>
              </a:rPr>
              <a:t>年</a:t>
            </a:r>
            <a:endParaRPr lang="en-US" altLang="ja-JP" sz="1200" b="1" dirty="0" smtClean="0">
              <a:solidFill>
                <a:schemeClr val="tx1"/>
              </a:solidFill>
            </a:endParaRPr>
          </a:p>
          <a:p>
            <a:pPr algn="ctr"/>
            <a:r>
              <a:rPr lang="ja-JP" altLang="en-US" b="1" dirty="0" smtClean="0">
                <a:solidFill>
                  <a:schemeClr val="tx1"/>
                </a:solidFill>
              </a:rPr>
              <a:t>　</a:t>
            </a:r>
            <a:r>
              <a:rPr kumimoji="1" lang="ja-JP" altLang="en-US" sz="2400" b="1" dirty="0" smtClean="0">
                <a:solidFill>
                  <a:schemeClr val="tx1"/>
                </a:solidFill>
              </a:rPr>
              <a:t>国際</a:t>
            </a:r>
            <a:r>
              <a:rPr kumimoji="1" lang="ja-JP" altLang="en-US" b="1" dirty="0" smtClean="0">
                <a:solidFill>
                  <a:schemeClr val="tx1"/>
                </a:solidFill>
              </a:rPr>
              <a:t>観光局</a:t>
            </a:r>
            <a:endParaRPr kumimoji="1" lang="en-US" altLang="ja-JP" b="1" dirty="0" smtClean="0">
              <a:solidFill>
                <a:schemeClr val="tx1"/>
              </a:solidFill>
            </a:endParaRPr>
          </a:p>
          <a:p>
            <a:pPr algn="ctr"/>
            <a:r>
              <a:rPr lang="en-US" altLang="ja-JP" sz="1000" b="1" dirty="0" smtClean="0">
                <a:solidFill>
                  <a:schemeClr val="tx1"/>
                </a:solidFill>
              </a:rPr>
              <a:t>Board</a:t>
            </a:r>
            <a:r>
              <a:rPr lang="ja-JP" altLang="en-US" sz="1000" b="1" dirty="0" smtClean="0">
                <a:solidFill>
                  <a:schemeClr val="tx1"/>
                </a:solidFill>
              </a:rPr>
              <a:t>　</a:t>
            </a:r>
            <a:r>
              <a:rPr lang="en-US" altLang="ja-JP" sz="1000" b="1" dirty="0" smtClean="0">
                <a:solidFill>
                  <a:schemeClr val="tx1"/>
                </a:solidFill>
              </a:rPr>
              <a:t>of</a:t>
            </a:r>
            <a:r>
              <a:rPr lang="ja-JP" altLang="en-US" sz="1000" b="1" dirty="0" smtClean="0">
                <a:solidFill>
                  <a:schemeClr val="tx1"/>
                </a:solidFill>
              </a:rPr>
              <a:t>　</a:t>
            </a:r>
            <a:r>
              <a:rPr lang="en-US" altLang="ja-JP" sz="1600" b="1" dirty="0" smtClean="0">
                <a:solidFill>
                  <a:schemeClr val="tx1"/>
                </a:solidFill>
              </a:rPr>
              <a:t>Tourist</a:t>
            </a:r>
            <a:r>
              <a:rPr lang="ja-JP" altLang="en-US" sz="1600" b="1" dirty="0" smtClean="0">
                <a:solidFill>
                  <a:schemeClr val="tx1"/>
                </a:solidFill>
              </a:rPr>
              <a:t>　</a:t>
            </a:r>
            <a:r>
              <a:rPr lang="en-US" altLang="ja-JP" sz="1600" b="1" dirty="0" smtClean="0">
                <a:solidFill>
                  <a:schemeClr val="tx1"/>
                </a:solidFill>
              </a:rPr>
              <a:t>Industry</a:t>
            </a:r>
            <a:endParaRPr kumimoji="1" lang="ja-JP" altLang="en-US" sz="1600" b="1" dirty="0">
              <a:solidFill>
                <a:schemeClr val="tx1"/>
              </a:solidFill>
            </a:endParaRPr>
          </a:p>
        </p:txBody>
      </p:sp>
      <p:sp>
        <p:nvSpPr>
          <p:cNvPr id="11" name="右矢印 10"/>
          <p:cNvSpPr/>
          <p:nvPr/>
        </p:nvSpPr>
        <p:spPr>
          <a:xfrm>
            <a:off x="467544" y="-7960"/>
            <a:ext cx="8676456" cy="916680"/>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概念「観光」の抽象化とその理由（日本、中国、西洋）</a:t>
            </a:r>
            <a:endParaRPr kumimoji="1" lang="ja-JP" altLang="en-US" b="1" dirty="0">
              <a:solidFill>
                <a:schemeClr val="tx1"/>
              </a:solidFill>
            </a:endParaRPr>
          </a:p>
        </p:txBody>
      </p:sp>
      <p:sp>
        <p:nvSpPr>
          <p:cNvPr id="14" name="右矢印 13"/>
          <p:cNvSpPr/>
          <p:nvPr/>
        </p:nvSpPr>
        <p:spPr>
          <a:xfrm>
            <a:off x="4139952" y="4816576"/>
            <a:ext cx="2520280" cy="1636760"/>
          </a:xfrm>
          <a:prstGeom prst="rightArrow">
            <a:avLst/>
          </a:prstGeom>
          <a:solidFill>
            <a:schemeClr val="accent6">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「観光</a:t>
            </a:r>
            <a:r>
              <a:rPr lang="ja-JP" altLang="en-US" sz="1600" b="1" dirty="0" smtClean="0">
                <a:solidFill>
                  <a:schemeClr val="tx1"/>
                </a:solidFill>
              </a:rPr>
              <a:t>」のインバウンド</a:t>
            </a:r>
            <a:endParaRPr lang="en-US" altLang="ja-JP" sz="1600" b="1" dirty="0" smtClean="0">
              <a:solidFill>
                <a:schemeClr val="tx1"/>
              </a:solidFill>
            </a:endParaRPr>
          </a:p>
          <a:p>
            <a:pPr algn="ctr"/>
            <a:r>
              <a:rPr lang="ja-JP" altLang="en-US" sz="1600" b="1" dirty="0" smtClean="0">
                <a:solidFill>
                  <a:schemeClr val="tx1"/>
                </a:solidFill>
              </a:rPr>
              <a:t>概念の強化</a:t>
            </a:r>
            <a:endParaRPr lang="en-US" altLang="ja-JP" sz="1600" b="1" dirty="0" smtClean="0">
              <a:solidFill>
                <a:schemeClr val="tx1"/>
              </a:solidFill>
            </a:endParaRPr>
          </a:p>
          <a:p>
            <a:pPr algn="ctr"/>
            <a:r>
              <a:rPr lang="ja-JP" altLang="en-US" sz="1600" b="1" dirty="0" smtClean="0">
                <a:solidFill>
                  <a:schemeClr val="tx1"/>
                </a:solidFill>
              </a:rPr>
              <a:t>（帝国日本を見せる）</a:t>
            </a:r>
            <a:endParaRPr lang="ja-JP" altLang="en-US" sz="1600" b="1" dirty="0">
              <a:solidFill>
                <a:schemeClr val="tx1"/>
              </a:solidFill>
            </a:endParaRPr>
          </a:p>
        </p:txBody>
      </p:sp>
      <p:sp>
        <p:nvSpPr>
          <p:cNvPr id="15" name="下矢印 14"/>
          <p:cNvSpPr/>
          <p:nvPr/>
        </p:nvSpPr>
        <p:spPr>
          <a:xfrm>
            <a:off x="2863232" y="2852936"/>
            <a:ext cx="1924792" cy="1008112"/>
          </a:xfrm>
          <a:prstGeom prst="down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外貨</a:t>
            </a:r>
            <a:endParaRPr kumimoji="1" lang="en-US" altLang="ja-JP" b="1" dirty="0" smtClean="0">
              <a:solidFill>
                <a:schemeClr val="tx1"/>
              </a:solidFill>
            </a:endParaRPr>
          </a:p>
          <a:p>
            <a:pPr algn="ctr"/>
            <a:r>
              <a:rPr kumimoji="1" lang="ja-JP" altLang="en-US" b="1" dirty="0" smtClean="0">
                <a:solidFill>
                  <a:schemeClr val="tx1"/>
                </a:solidFill>
              </a:rPr>
              <a:t>獲得（政策）</a:t>
            </a:r>
            <a:endParaRPr kumimoji="1" lang="ja-JP" altLang="en-US" b="1" dirty="0">
              <a:solidFill>
                <a:schemeClr val="tx1"/>
              </a:solidFill>
            </a:endParaRPr>
          </a:p>
        </p:txBody>
      </p:sp>
      <p:sp>
        <p:nvSpPr>
          <p:cNvPr id="16" name="右矢印 15"/>
          <p:cNvSpPr/>
          <p:nvPr/>
        </p:nvSpPr>
        <p:spPr>
          <a:xfrm>
            <a:off x="179512" y="640112"/>
            <a:ext cx="9001000" cy="91668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概念へ字句のマッピング　「</a:t>
            </a:r>
            <a:r>
              <a:rPr lang="ja-JP" altLang="en-US" sz="2000" b="1" dirty="0" smtClean="0">
                <a:solidFill>
                  <a:schemeClr val="tx1">
                    <a:lumMod val="95000"/>
                    <a:lumOff val="5000"/>
                  </a:schemeClr>
                </a:solidFill>
              </a:rPr>
              <a:t>遊</a:t>
            </a:r>
            <a:r>
              <a:rPr lang="ja-JP" altLang="en-US" sz="2000" b="1" dirty="0" smtClean="0">
                <a:solidFill>
                  <a:schemeClr val="tx1"/>
                </a:solidFill>
              </a:rPr>
              <a:t>覧」「遊歴」等の使用（日本）</a:t>
            </a:r>
            <a:endParaRPr kumimoji="1" lang="ja-JP" altLang="en-US" sz="2000" b="1" dirty="0">
              <a:solidFill>
                <a:schemeClr val="tx1"/>
              </a:solidFill>
            </a:endParaRPr>
          </a:p>
        </p:txBody>
      </p:sp>
      <p:sp>
        <p:nvSpPr>
          <p:cNvPr id="18" name="右矢印 17"/>
          <p:cNvSpPr/>
          <p:nvPr/>
        </p:nvSpPr>
        <p:spPr>
          <a:xfrm>
            <a:off x="2915816" y="1484784"/>
            <a:ext cx="3384376"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字句「国際」の確立</a:t>
            </a:r>
            <a:endParaRPr lang="en-US" altLang="ja-JP" b="1" dirty="0" smtClean="0">
              <a:solidFill>
                <a:schemeClr val="tx1"/>
              </a:solidFill>
            </a:endParaRPr>
          </a:p>
          <a:p>
            <a:pPr algn="ctr"/>
            <a:r>
              <a:rPr lang="ja-JP" altLang="en-US" b="1" dirty="0" smtClean="0">
                <a:solidFill>
                  <a:schemeClr val="tx1"/>
                </a:solidFill>
              </a:rPr>
              <a:t>字句</a:t>
            </a:r>
            <a:r>
              <a:rPr lang="ja-JP" altLang="en-US" b="1" dirty="0" smtClean="0">
                <a:solidFill>
                  <a:schemeClr val="tx1"/>
                </a:solidFill>
              </a:rPr>
              <a:t>「観光」へ</a:t>
            </a:r>
            <a:r>
              <a:rPr lang="ja-JP" altLang="en-US" b="1" dirty="0" smtClean="0">
                <a:solidFill>
                  <a:srgbClr val="FF0000"/>
                </a:solidFill>
              </a:rPr>
              <a:t>収斂</a:t>
            </a:r>
            <a:endParaRPr kumimoji="1" lang="ja-JP" altLang="en-US" b="1" dirty="0">
              <a:solidFill>
                <a:srgbClr val="FF0000"/>
              </a:solidFill>
            </a:endParaRPr>
          </a:p>
        </p:txBody>
      </p:sp>
      <p:sp>
        <p:nvSpPr>
          <p:cNvPr id="22" name="右矢印 21"/>
          <p:cNvSpPr/>
          <p:nvPr/>
        </p:nvSpPr>
        <p:spPr>
          <a:xfrm>
            <a:off x="251519" y="1628800"/>
            <a:ext cx="1728193" cy="1584176"/>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a:t>
            </a:r>
            <a:r>
              <a:rPr lang="en-US" altLang="ja-JP" b="1" dirty="0" smtClean="0">
                <a:solidFill>
                  <a:schemeClr val="tx1"/>
                </a:solidFill>
              </a:rPr>
              <a:t>tourist</a:t>
            </a:r>
            <a:r>
              <a:rPr lang="ja-JP" altLang="en-US" b="1" dirty="0" smtClean="0">
                <a:solidFill>
                  <a:schemeClr val="tx1"/>
                </a:solidFill>
              </a:rPr>
              <a:t>」の紹介</a:t>
            </a:r>
            <a:endParaRPr lang="en-US" altLang="ja-JP" b="1" dirty="0" smtClean="0">
              <a:solidFill>
                <a:schemeClr val="tx1"/>
              </a:solidFill>
            </a:endParaRPr>
          </a:p>
        </p:txBody>
      </p:sp>
      <p:sp>
        <p:nvSpPr>
          <p:cNvPr id="23" name="右矢印 22"/>
          <p:cNvSpPr/>
          <p:nvPr/>
        </p:nvSpPr>
        <p:spPr>
          <a:xfrm>
            <a:off x="467545" y="2924944"/>
            <a:ext cx="1656184" cy="119632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字句「ツーリスト」の登場</a:t>
            </a:r>
            <a:endParaRPr kumimoji="1" lang="ja-JP" altLang="en-US" b="1" dirty="0">
              <a:solidFill>
                <a:schemeClr val="tx1"/>
              </a:solidFill>
            </a:endParaRPr>
          </a:p>
        </p:txBody>
      </p:sp>
      <p:sp>
        <p:nvSpPr>
          <p:cNvPr id="24" name="右矢印 23"/>
          <p:cNvSpPr/>
          <p:nvPr/>
        </p:nvSpPr>
        <p:spPr>
          <a:xfrm>
            <a:off x="899592" y="4869160"/>
            <a:ext cx="2448272" cy="1584176"/>
          </a:xfrm>
          <a:prstGeom prst="rightArrow">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rPr>
              <a:t>概念「</a:t>
            </a:r>
            <a:r>
              <a:rPr lang="ja-JP" altLang="en-US" sz="1600" b="1" dirty="0">
                <a:solidFill>
                  <a:schemeClr val="tx1"/>
                </a:solidFill>
              </a:rPr>
              <a:t>観光</a:t>
            </a:r>
            <a:r>
              <a:rPr lang="ja-JP" altLang="en-US" sz="1600" b="1" dirty="0" smtClean="0">
                <a:solidFill>
                  <a:schemeClr val="tx1"/>
                </a:solidFill>
              </a:rPr>
              <a:t>」の</a:t>
            </a:r>
            <a:endParaRPr lang="en-US" altLang="ja-JP" sz="1600" b="1" dirty="0" smtClean="0">
              <a:solidFill>
                <a:schemeClr val="tx1"/>
              </a:solidFill>
            </a:endParaRPr>
          </a:p>
          <a:p>
            <a:pPr algn="ctr"/>
            <a:r>
              <a:rPr lang="ja-JP" altLang="en-US" sz="1600" b="1" dirty="0" smtClean="0">
                <a:solidFill>
                  <a:schemeClr val="tx1"/>
                </a:solidFill>
              </a:rPr>
              <a:t>字句</a:t>
            </a:r>
            <a:r>
              <a:rPr lang="ja-JP" altLang="en-US" sz="1600" b="1" dirty="0">
                <a:solidFill>
                  <a:schemeClr val="tx1"/>
                </a:solidFill>
              </a:rPr>
              <a:t>「観光」と</a:t>
            </a:r>
            <a:r>
              <a:rPr lang="ja-JP" altLang="en-US" sz="1600" b="1" dirty="0" smtClean="0">
                <a:solidFill>
                  <a:schemeClr val="tx1"/>
                </a:solidFill>
              </a:rPr>
              <a:t>の</a:t>
            </a:r>
            <a:endParaRPr lang="en-US" altLang="ja-JP" sz="1600" b="1" dirty="0" smtClean="0">
              <a:solidFill>
                <a:schemeClr val="tx1"/>
              </a:solidFill>
            </a:endParaRPr>
          </a:p>
          <a:p>
            <a:pPr algn="ctr"/>
            <a:r>
              <a:rPr lang="ja-JP" altLang="en-US" sz="1600" b="1" dirty="0" smtClean="0">
                <a:solidFill>
                  <a:schemeClr val="tx1"/>
                </a:solidFill>
              </a:rPr>
              <a:t>シンクロ化</a:t>
            </a:r>
            <a:endParaRPr lang="ja-JP" altLang="en-US" sz="1600" b="1" dirty="0">
              <a:solidFill>
                <a:schemeClr val="tx1"/>
              </a:solidFill>
            </a:endParaRPr>
          </a:p>
        </p:txBody>
      </p:sp>
      <p:sp>
        <p:nvSpPr>
          <p:cNvPr id="30" name="円/楕円 29"/>
          <p:cNvSpPr/>
          <p:nvPr/>
        </p:nvSpPr>
        <p:spPr>
          <a:xfrm>
            <a:off x="3369568" y="5034880"/>
            <a:ext cx="770384" cy="1418456"/>
          </a:xfrm>
          <a:prstGeom prst="ellipse">
            <a:avLst/>
          </a:prstGeom>
          <a:solidFill>
            <a:schemeClr val="accent5">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smtClean="0">
                <a:solidFill>
                  <a:srgbClr val="FF0000"/>
                </a:solidFill>
              </a:rPr>
              <a:t>越境</a:t>
            </a:r>
            <a:r>
              <a:rPr kumimoji="1" lang="ja-JP" altLang="en-US" b="1" dirty="0" smtClean="0">
                <a:solidFill>
                  <a:schemeClr val="tx1">
                    <a:lumMod val="95000"/>
                    <a:lumOff val="5000"/>
                  </a:schemeClr>
                </a:solidFill>
              </a:rPr>
              <a:t>概念の有無</a:t>
            </a:r>
            <a:endParaRPr kumimoji="1" lang="ja-JP" altLang="en-US" b="1" dirty="0">
              <a:solidFill>
                <a:schemeClr val="tx1">
                  <a:lumMod val="95000"/>
                  <a:lumOff val="5000"/>
                </a:schemeClr>
              </a:solidFill>
            </a:endParaRPr>
          </a:p>
        </p:txBody>
      </p:sp>
      <p:sp>
        <p:nvSpPr>
          <p:cNvPr id="33" name="角丸四角形 32"/>
          <p:cNvSpPr/>
          <p:nvPr/>
        </p:nvSpPr>
        <p:spPr>
          <a:xfrm>
            <a:off x="144016" y="4077072"/>
            <a:ext cx="2339752" cy="936104"/>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200" b="1" dirty="0" smtClean="0">
                <a:solidFill>
                  <a:schemeClr val="tx1"/>
                </a:solidFill>
              </a:rPr>
              <a:t>1912</a:t>
            </a:r>
            <a:r>
              <a:rPr lang="ja-JP" altLang="en-US" sz="1200" b="1" dirty="0" smtClean="0">
                <a:solidFill>
                  <a:schemeClr val="tx1"/>
                </a:solidFill>
              </a:rPr>
              <a:t>年</a:t>
            </a:r>
            <a:endParaRPr lang="en-US" altLang="ja-JP" sz="1200" b="1" dirty="0" smtClean="0">
              <a:solidFill>
                <a:schemeClr val="tx1"/>
              </a:solidFill>
            </a:endParaRPr>
          </a:p>
          <a:p>
            <a:pPr algn="ctr"/>
            <a:r>
              <a:rPr lang="ja-JP" altLang="en-US" sz="1200" b="1" dirty="0" smtClean="0">
                <a:solidFill>
                  <a:schemeClr val="tx1"/>
                </a:solidFill>
              </a:rPr>
              <a:t>ジャパン・</a:t>
            </a:r>
            <a:r>
              <a:rPr lang="ja-JP" altLang="en-US" sz="2400" b="1" dirty="0" smtClean="0">
                <a:solidFill>
                  <a:schemeClr val="tx1"/>
                </a:solidFill>
              </a:rPr>
              <a:t>ツーリスト</a:t>
            </a:r>
            <a:r>
              <a:rPr lang="ja-JP" altLang="en-US" sz="1200" b="1" dirty="0" smtClean="0">
                <a:solidFill>
                  <a:schemeClr val="tx1"/>
                </a:solidFill>
              </a:rPr>
              <a:t>・ビューロー</a:t>
            </a:r>
            <a:endParaRPr lang="en-US" altLang="ja-JP" sz="1200" b="1" dirty="0" smtClean="0">
              <a:solidFill>
                <a:schemeClr val="tx1"/>
              </a:solidFill>
            </a:endParaRPr>
          </a:p>
        </p:txBody>
      </p:sp>
      <p:sp>
        <p:nvSpPr>
          <p:cNvPr id="34" name="右矢印 33"/>
          <p:cNvSpPr/>
          <p:nvPr/>
        </p:nvSpPr>
        <p:spPr>
          <a:xfrm>
            <a:off x="6588224" y="4653136"/>
            <a:ext cx="2151856"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a:t>
            </a:r>
            <a:r>
              <a:rPr lang="ja-JP" altLang="en-US" b="1" dirty="0" smtClean="0">
                <a:solidFill>
                  <a:srgbClr val="FF0000"/>
                </a:solidFill>
              </a:rPr>
              <a:t>レ（リ）クリエーション</a:t>
            </a:r>
            <a:r>
              <a:rPr lang="ja-JP" altLang="en-US" b="1" dirty="0" smtClean="0">
                <a:solidFill>
                  <a:schemeClr val="tx1"/>
                </a:solidFill>
              </a:rPr>
              <a:t>」</a:t>
            </a:r>
            <a:endParaRPr kumimoji="1" lang="ja-JP" altLang="en-US" b="1" dirty="0">
              <a:solidFill>
                <a:srgbClr val="FF0000"/>
              </a:solidFill>
            </a:endParaRPr>
          </a:p>
        </p:txBody>
      </p:sp>
      <p:sp>
        <p:nvSpPr>
          <p:cNvPr id="2" name="円/楕円 1"/>
          <p:cNvSpPr/>
          <p:nvPr/>
        </p:nvSpPr>
        <p:spPr>
          <a:xfrm>
            <a:off x="107504" y="38590"/>
            <a:ext cx="1944216" cy="6541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何時からか</a:t>
            </a:r>
          </a:p>
          <a:p>
            <a:pPr algn="ctr"/>
            <a:r>
              <a:rPr lang="ja-JP" altLang="en-US" sz="1200" i="1" dirty="0" smtClean="0">
                <a:solidFill>
                  <a:schemeClr val="tx1">
                    <a:lumMod val="95000"/>
                    <a:lumOff val="5000"/>
                  </a:schemeClr>
                </a:solidFill>
              </a:rPr>
              <a:t>産業革命？</a:t>
            </a:r>
            <a:endParaRPr kumimoji="1" lang="ja-JP" altLang="en-US" sz="1200" i="1" dirty="0"/>
          </a:p>
        </p:txBody>
      </p:sp>
      <p:sp>
        <p:nvSpPr>
          <p:cNvPr id="21" name="角丸四角形 20"/>
          <p:cNvSpPr/>
          <p:nvPr/>
        </p:nvSpPr>
        <p:spPr>
          <a:xfrm>
            <a:off x="5796136" y="3717032"/>
            <a:ext cx="1800200" cy="1080120"/>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400" b="1" dirty="0" smtClean="0">
                <a:solidFill>
                  <a:schemeClr val="tx1"/>
                </a:solidFill>
              </a:rPr>
              <a:t>1938</a:t>
            </a:r>
            <a:r>
              <a:rPr lang="ja-JP" altLang="en-US" sz="1400" b="1" dirty="0" smtClean="0">
                <a:solidFill>
                  <a:schemeClr val="tx1"/>
                </a:solidFill>
              </a:rPr>
              <a:t>年</a:t>
            </a:r>
            <a:endParaRPr lang="en-US" altLang="ja-JP" sz="1400" b="1" dirty="0" smtClean="0">
              <a:solidFill>
                <a:schemeClr val="tx1"/>
              </a:solidFill>
            </a:endParaRPr>
          </a:p>
          <a:p>
            <a:pPr algn="ctr"/>
            <a:r>
              <a:rPr lang="ja-JP" altLang="en-US" sz="2400" b="1" dirty="0" smtClean="0">
                <a:solidFill>
                  <a:schemeClr val="tx1"/>
                </a:solidFill>
              </a:rPr>
              <a:t>　</a:t>
            </a:r>
            <a:r>
              <a:rPr lang="ja-JP" altLang="en-US" sz="3200" b="1" dirty="0" smtClean="0">
                <a:solidFill>
                  <a:schemeClr val="tx1"/>
                </a:solidFill>
              </a:rPr>
              <a:t>厚生</a:t>
            </a:r>
            <a:r>
              <a:rPr lang="ja-JP" altLang="en-US" sz="2400" b="1" dirty="0" smtClean="0">
                <a:solidFill>
                  <a:schemeClr val="tx1"/>
                </a:solidFill>
              </a:rPr>
              <a:t>省</a:t>
            </a:r>
            <a:endParaRPr kumimoji="1" lang="ja-JP" altLang="en-US" sz="2400" b="1" dirty="0">
              <a:solidFill>
                <a:schemeClr val="tx1"/>
              </a:solidFill>
            </a:endParaRPr>
          </a:p>
        </p:txBody>
      </p:sp>
      <p:sp>
        <p:nvSpPr>
          <p:cNvPr id="25" name="円/楕円 24"/>
          <p:cNvSpPr/>
          <p:nvPr/>
        </p:nvSpPr>
        <p:spPr>
          <a:xfrm>
            <a:off x="7668344" y="5589240"/>
            <a:ext cx="1440160" cy="1268760"/>
          </a:xfrm>
          <a:prstGeom prst="ellipse">
            <a:avLst/>
          </a:prstGeom>
          <a:solidFill>
            <a:schemeClr val="accent5">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b="1" dirty="0" smtClean="0">
                <a:solidFill>
                  <a:srgbClr val="FF0000"/>
                </a:solidFill>
              </a:rPr>
              <a:t>国内観光政策研究</a:t>
            </a:r>
            <a:r>
              <a:rPr kumimoji="1" lang="ja-JP" altLang="en-US" sz="1600" b="1" dirty="0" smtClean="0">
                <a:solidFill>
                  <a:schemeClr val="tx1">
                    <a:lumMod val="95000"/>
                    <a:lumOff val="5000"/>
                  </a:schemeClr>
                </a:solidFill>
              </a:rPr>
              <a:t>の未発達</a:t>
            </a:r>
            <a:endParaRPr kumimoji="1" lang="ja-JP" altLang="en-US" sz="1600" b="1" dirty="0">
              <a:solidFill>
                <a:schemeClr val="tx1">
                  <a:lumMod val="95000"/>
                  <a:lumOff val="5000"/>
                </a:schemeClr>
              </a:solidFill>
            </a:endParaRPr>
          </a:p>
        </p:txBody>
      </p:sp>
      <p:sp>
        <p:nvSpPr>
          <p:cNvPr id="26" name="下矢印 25"/>
          <p:cNvSpPr/>
          <p:nvPr/>
        </p:nvSpPr>
        <p:spPr>
          <a:xfrm>
            <a:off x="5599536" y="2852936"/>
            <a:ext cx="1924792" cy="1008112"/>
          </a:xfrm>
          <a:prstGeom prst="down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総動員体制（政策）</a:t>
            </a:r>
            <a:endParaRPr kumimoji="1" lang="ja-JP" altLang="en-US" b="1" dirty="0">
              <a:solidFill>
                <a:schemeClr val="tx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188640"/>
            <a:ext cx="7776864" cy="720080"/>
          </a:xfrm>
          <a:solidFill>
            <a:srgbClr val="FFFF00"/>
          </a:solidFill>
          <a:ln>
            <a:solidFill>
              <a:schemeClr val="accent1"/>
            </a:solidFill>
          </a:ln>
        </p:spPr>
        <p:txBody>
          <a:bodyPr>
            <a:normAutofit fontScale="90000"/>
          </a:bodyPr>
          <a:lstStyle/>
          <a:p>
            <a:r>
              <a:rPr kumimoji="1" lang="ja-JP" altLang="en-US" dirty="0" smtClean="0"/>
              <a:t>国内</a:t>
            </a:r>
            <a:r>
              <a:rPr kumimoji="1" lang="ja-JP" altLang="en-US" dirty="0" smtClean="0">
                <a:solidFill>
                  <a:srgbClr val="FF0000"/>
                </a:solidFill>
              </a:rPr>
              <a:t>観光「地」</a:t>
            </a:r>
            <a:r>
              <a:rPr kumimoji="1" lang="ja-JP" altLang="en-US" dirty="0" smtClean="0"/>
              <a:t>の発生のメカニズム</a:t>
            </a:r>
            <a:endParaRPr kumimoji="1" lang="ja-JP" altLang="en-US" dirty="0"/>
          </a:p>
        </p:txBody>
      </p:sp>
      <p:sp>
        <p:nvSpPr>
          <p:cNvPr id="4" name="正方形/長方形 3"/>
          <p:cNvSpPr/>
          <p:nvPr/>
        </p:nvSpPr>
        <p:spPr>
          <a:xfrm>
            <a:off x="72008" y="980728"/>
            <a:ext cx="1763688"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アウトバウンド</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遊歴　物見遊山</a:t>
            </a:r>
            <a:endParaRPr kumimoji="1" lang="ja-JP" altLang="en-US" dirty="0">
              <a:solidFill>
                <a:schemeClr val="tx1">
                  <a:lumMod val="95000"/>
                  <a:lumOff val="5000"/>
                </a:schemeClr>
              </a:solidFill>
            </a:endParaRPr>
          </a:p>
        </p:txBody>
      </p:sp>
      <p:sp>
        <p:nvSpPr>
          <p:cNvPr id="5" name="正方形/長方形 4"/>
          <p:cNvSpPr/>
          <p:nvPr/>
        </p:nvSpPr>
        <p:spPr>
          <a:xfrm>
            <a:off x="7344816" y="1074440"/>
            <a:ext cx="169168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イントバウンド</a:t>
            </a:r>
            <a:endParaRPr kumimoji="1" lang="en-US" altLang="ja-JP" dirty="0" smtClean="0">
              <a:solidFill>
                <a:schemeClr val="tx1">
                  <a:lumMod val="95000"/>
                  <a:lumOff val="5000"/>
                </a:schemeClr>
              </a:solidFill>
            </a:endParaRPr>
          </a:p>
          <a:p>
            <a:pPr algn="ctr"/>
            <a:r>
              <a:rPr kumimoji="1" lang="ja-JP" altLang="en-US" dirty="0" smtClean="0">
                <a:solidFill>
                  <a:schemeClr val="tx1">
                    <a:lumMod val="95000"/>
                    <a:lumOff val="5000"/>
                  </a:schemeClr>
                </a:solidFill>
              </a:rPr>
              <a:t>「観光」地</a:t>
            </a:r>
            <a:endParaRPr kumimoji="1" lang="ja-JP" altLang="en-US" dirty="0">
              <a:solidFill>
                <a:schemeClr val="tx1">
                  <a:lumMod val="95000"/>
                  <a:lumOff val="5000"/>
                </a:schemeClr>
              </a:solidFill>
            </a:endParaRPr>
          </a:p>
        </p:txBody>
      </p:sp>
      <p:sp>
        <p:nvSpPr>
          <p:cNvPr id="6" name="正方形/長方形 5"/>
          <p:cNvSpPr/>
          <p:nvPr/>
        </p:nvSpPr>
        <p:spPr>
          <a:xfrm>
            <a:off x="2051720" y="1484784"/>
            <a:ext cx="4536504" cy="1800200"/>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95000"/>
                  <a:lumOff val="5000"/>
                </a:schemeClr>
              </a:solidFill>
            </a:endParaRPr>
          </a:p>
        </p:txBody>
      </p:sp>
      <p:sp>
        <p:nvSpPr>
          <p:cNvPr id="7" name="正方形/長方形 6"/>
          <p:cNvSpPr/>
          <p:nvPr/>
        </p:nvSpPr>
        <p:spPr>
          <a:xfrm>
            <a:off x="5148064" y="6381328"/>
            <a:ext cx="1944216" cy="43204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lumMod val="95000"/>
                    <a:lumOff val="5000"/>
                  </a:schemeClr>
                </a:solidFill>
              </a:rPr>
              <a:t>内主外従</a:t>
            </a:r>
            <a:endParaRPr kumimoji="1" lang="en-US" altLang="ja-JP" sz="3200" dirty="0" smtClean="0">
              <a:solidFill>
                <a:schemeClr val="tx1">
                  <a:lumMod val="95000"/>
                  <a:lumOff val="5000"/>
                </a:schemeClr>
              </a:solidFill>
            </a:endParaRPr>
          </a:p>
        </p:txBody>
      </p:sp>
      <p:sp>
        <p:nvSpPr>
          <p:cNvPr id="8" name="下矢印 7"/>
          <p:cNvSpPr/>
          <p:nvPr/>
        </p:nvSpPr>
        <p:spPr>
          <a:xfrm>
            <a:off x="5599536" y="5085184"/>
            <a:ext cx="988688" cy="1224136"/>
          </a:xfrm>
          <a:prstGeom prst="downArrow">
            <a:avLst>
              <a:gd name="adj1" fmla="val 5000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本音</a:t>
            </a:r>
            <a:endParaRPr kumimoji="1" lang="ja-JP" altLang="en-US" dirty="0">
              <a:solidFill>
                <a:schemeClr val="tx1">
                  <a:lumMod val="95000"/>
                  <a:lumOff val="5000"/>
                </a:schemeClr>
              </a:solidFill>
            </a:endParaRPr>
          </a:p>
        </p:txBody>
      </p:sp>
      <p:sp>
        <p:nvSpPr>
          <p:cNvPr id="9" name="正方形/長方形 8"/>
          <p:cNvSpPr/>
          <p:nvPr/>
        </p:nvSpPr>
        <p:spPr>
          <a:xfrm>
            <a:off x="4355976" y="2348880"/>
            <a:ext cx="2088232" cy="792088"/>
          </a:xfrm>
          <a:prstGeom prst="rect">
            <a:avLst/>
          </a:prstGeom>
          <a:solidFill>
            <a:schemeClr val="accent6">
              <a:lumMod val="40000"/>
              <a:lumOff val="6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国内観光事業</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（外客用施設整備）</a:t>
            </a:r>
            <a:endParaRPr kumimoji="1" lang="ja-JP" altLang="en-US" dirty="0">
              <a:solidFill>
                <a:schemeClr val="tx1">
                  <a:lumMod val="95000"/>
                  <a:lumOff val="5000"/>
                </a:schemeClr>
              </a:solidFill>
            </a:endParaRPr>
          </a:p>
        </p:txBody>
      </p:sp>
      <p:sp>
        <p:nvSpPr>
          <p:cNvPr id="10" name="正方形/長方形 9"/>
          <p:cNvSpPr/>
          <p:nvPr/>
        </p:nvSpPr>
        <p:spPr>
          <a:xfrm>
            <a:off x="2267744" y="2370584"/>
            <a:ext cx="1944216" cy="770384"/>
          </a:xfrm>
          <a:prstGeom prst="rect">
            <a:avLst/>
          </a:prstGeom>
          <a:solidFill>
            <a:schemeClr val="accent6">
              <a:lumMod val="20000"/>
              <a:lumOff val="8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国際</a:t>
            </a:r>
            <a:r>
              <a:rPr kumimoji="1" lang="ja-JP" altLang="en-US" dirty="0" smtClean="0">
                <a:solidFill>
                  <a:schemeClr val="tx1">
                    <a:lumMod val="95000"/>
                    <a:lumOff val="5000"/>
                  </a:schemeClr>
                </a:solidFill>
              </a:rPr>
              <a:t>観光事業</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（海外観光宣伝）</a:t>
            </a:r>
            <a:endParaRPr kumimoji="1" lang="ja-JP" altLang="en-US" dirty="0">
              <a:solidFill>
                <a:schemeClr val="tx1">
                  <a:lumMod val="95000"/>
                  <a:lumOff val="5000"/>
                </a:schemeClr>
              </a:solidFill>
            </a:endParaRPr>
          </a:p>
        </p:txBody>
      </p:sp>
      <p:sp>
        <p:nvSpPr>
          <p:cNvPr id="11" name="正方形/長方形 10"/>
          <p:cNvSpPr/>
          <p:nvPr/>
        </p:nvSpPr>
        <p:spPr>
          <a:xfrm>
            <a:off x="2636168" y="1628800"/>
            <a:ext cx="3015952" cy="62636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国際</a:t>
            </a:r>
            <a:r>
              <a:rPr kumimoji="1" lang="ja-JP" altLang="en-US" dirty="0" smtClean="0">
                <a:solidFill>
                  <a:schemeClr val="tx1">
                    <a:lumMod val="95000"/>
                    <a:lumOff val="5000"/>
                  </a:schemeClr>
                </a:solidFill>
              </a:rPr>
              <a:t>観光行政の展開</a:t>
            </a:r>
            <a:endParaRPr kumimoji="1" lang="en-US" altLang="ja-JP" dirty="0" smtClean="0">
              <a:solidFill>
                <a:schemeClr val="tx1">
                  <a:lumMod val="95000"/>
                  <a:lumOff val="5000"/>
                </a:schemeClr>
              </a:solidFill>
            </a:endParaRPr>
          </a:p>
          <a:p>
            <a:pPr algn="ctr"/>
            <a:r>
              <a:rPr lang="en-US" altLang="ja-JP" dirty="0" smtClean="0">
                <a:solidFill>
                  <a:schemeClr val="tx1">
                    <a:lumMod val="95000"/>
                    <a:lumOff val="5000"/>
                  </a:schemeClr>
                </a:solidFill>
              </a:rPr>
              <a:t>1930</a:t>
            </a:r>
            <a:r>
              <a:rPr lang="ja-JP" altLang="en-US" dirty="0" smtClean="0">
                <a:solidFill>
                  <a:schemeClr val="tx1">
                    <a:lumMod val="95000"/>
                    <a:lumOff val="5000"/>
                  </a:schemeClr>
                </a:solidFill>
              </a:rPr>
              <a:t>年</a:t>
            </a:r>
            <a:endParaRPr kumimoji="1" lang="en-US" altLang="ja-JP" dirty="0" smtClean="0">
              <a:solidFill>
                <a:schemeClr val="tx1">
                  <a:lumMod val="95000"/>
                  <a:lumOff val="5000"/>
                </a:schemeClr>
              </a:solidFill>
            </a:endParaRPr>
          </a:p>
        </p:txBody>
      </p:sp>
      <p:sp>
        <p:nvSpPr>
          <p:cNvPr id="12" name="正方形/長方形 11"/>
          <p:cNvSpPr/>
          <p:nvPr/>
        </p:nvSpPr>
        <p:spPr>
          <a:xfrm>
            <a:off x="4355976" y="3573016"/>
            <a:ext cx="1143744" cy="57606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西洋人用</a:t>
            </a:r>
            <a:endParaRPr kumimoji="1" lang="ja-JP" altLang="en-US" dirty="0">
              <a:solidFill>
                <a:schemeClr val="tx1">
                  <a:lumMod val="95000"/>
                  <a:lumOff val="5000"/>
                </a:schemeClr>
              </a:solidFill>
            </a:endParaRPr>
          </a:p>
        </p:txBody>
      </p:sp>
      <p:sp>
        <p:nvSpPr>
          <p:cNvPr id="13" name="正方形/長方形 12"/>
          <p:cNvSpPr/>
          <p:nvPr/>
        </p:nvSpPr>
        <p:spPr>
          <a:xfrm>
            <a:off x="4355976" y="5517232"/>
            <a:ext cx="1143744" cy="5760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日本人用</a:t>
            </a:r>
            <a:endParaRPr kumimoji="1" lang="ja-JP" altLang="en-US" dirty="0">
              <a:solidFill>
                <a:schemeClr val="tx1">
                  <a:lumMod val="95000"/>
                  <a:lumOff val="5000"/>
                </a:schemeClr>
              </a:solidFill>
            </a:endParaRPr>
          </a:p>
        </p:txBody>
      </p:sp>
      <p:sp>
        <p:nvSpPr>
          <p:cNvPr id="14" name="正方形/長方形 13"/>
          <p:cNvSpPr/>
          <p:nvPr/>
        </p:nvSpPr>
        <p:spPr>
          <a:xfrm>
            <a:off x="2339752" y="3429000"/>
            <a:ext cx="1791816" cy="1152128"/>
          </a:xfrm>
          <a:prstGeom prst="rect">
            <a:avLst/>
          </a:prstGeom>
          <a:solidFill>
            <a:schemeClr val="accent6">
              <a:lumMod val="40000"/>
              <a:lumOff val="60000"/>
            </a:schemeClr>
          </a:solid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lumMod val="95000"/>
                    <a:lumOff val="5000"/>
                  </a:schemeClr>
                </a:solidFill>
              </a:rPr>
              <a:t>ホテル　洋食</a:t>
            </a:r>
            <a:endParaRPr lang="en-US" altLang="ja-JP" sz="1400" dirty="0" smtClean="0">
              <a:solidFill>
                <a:schemeClr val="tx1">
                  <a:lumMod val="95000"/>
                  <a:lumOff val="5000"/>
                </a:schemeClr>
              </a:solidFill>
            </a:endParaRPr>
          </a:p>
          <a:p>
            <a:pPr algn="ctr"/>
            <a:r>
              <a:rPr lang="ja-JP" altLang="en-US" sz="1400" b="1" dirty="0" smtClean="0">
                <a:solidFill>
                  <a:schemeClr val="tx1">
                    <a:lumMod val="95000"/>
                    <a:lumOff val="5000"/>
                  </a:schemeClr>
                </a:solidFill>
              </a:rPr>
              <a:t>国宝保存法</a:t>
            </a:r>
            <a:endParaRPr lang="en-US" altLang="ja-JP" sz="1400" b="1" dirty="0" smtClean="0">
              <a:solidFill>
                <a:schemeClr val="tx1">
                  <a:lumMod val="95000"/>
                  <a:lumOff val="5000"/>
                </a:schemeClr>
              </a:solidFill>
            </a:endParaRPr>
          </a:p>
          <a:p>
            <a:pPr algn="ctr"/>
            <a:r>
              <a:rPr lang="en-US" altLang="ja-JP" sz="1400" dirty="0" smtClean="0">
                <a:solidFill>
                  <a:schemeClr val="tx1">
                    <a:lumMod val="95000"/>
                    <a:lumOff val="5000"/>
                  </a:schemeClr>
                </a:solidFill>
              </a:rPr>
              <a:t>1929</a:t>
            </a:r>
            <a:r>
              <a:rPr lang="ja-JP" altLang="en-US" sz="1400" dirty="0" smtClean="0">
                <a:solidFill>
                  <a:schemeClr val="tx1">
                    <a:lumMod val="95000"/>
                    <a:lumOff val="5000"/>
                  </a:schemeClr>
                </a:solidFill>
              </a:rPr>
              <a:t>年</a:t>
            </a:r>
            <a:endParaRPr lang="en-US" altLang="ja-JP" sz="1400" dirty="0" smtClean="0">
              <a:solidFill>
                <a:schemeClr val="tx1">
                  <a:lumMod val="95000"/>
                  <a:lumOff val="5000"/>
                </a:schemeClr>
              </a:solidFill>
            </a:endParaRPr>
          </a:p>
          <a:p>
            <a:pPr algn="ctr"/>
            <a:r>
              <a:rPr lang="ja-JP" altLang="en-US" sz="1400" b="1" dirty="0" smtClean="0">
                <a:solidFill>
                  <a:schemeClr val="tx1">
                    <a:lumMod val="95000"/>
                    <a:lumOff val="5000"/>
                  </a:schemeClr>
                </a:solidFill>
              </a:rPr>
              <a:t>国立公園法</a:t>
            </a:r>
            <a:endParaRPr lang="en-US" altLang="ja-JP" sz="1400" b="1" dirty="0" smtClean="0">
              <a:solidFill>
                <a:schemeClr val="tx1">
                  <a:lumMod val="95000"/>
                  <a:lumOff val="5000"/>
                </a:schemeClr>
              </a:solidFill>
            </a:endParaRPr>
          </a:p>
          <a:p>
            <a:pPr algn="ctr"/>
            <a:r>
              <a:rPr lang="en-US" altLang="ja-JP" sz="1400" dirty="0" smtClean="0">
                <a:solidFill>
                  <a:schemeClr val="tx1">
                    <a:lumMod val="95000"/>
                    <a:lumOff val="5000"/>
                  </a:schemeClr>
                </a:solidFill>
              </a:rPr>
              <a:t>1931</a:t>
            </a:r>
            <a:r>
              <a:rPr lang="ja-JP" altLang="en-US" sz="1400" dirty="0" smtClean="0">
                <a:solidFill>
                  <a:schemeClr val="tx1">
                    <a:lumMod val="95000"/>
                    <a:lumOff val="5000"/>
                  </a:schemeClr>
                </a:solidFill>
              </a:rPr>
              <a:t>年</a:t>
            </a:r>
            <a:endParaRPr lang="en-US" altLang="ja-JP" sz="1400" dirty="0" smtClean="0">
              <a:solidFill>
                <a:schemeClr val="tx1">
                  <a:lumMod val="95000"/>
                  <a:lumOff val="5000"/>
                </a:schemeClr>
              </a:solidFill>
            </a:endParaRPr>
          </a:p>
        </p:txBody>
      </p:sp>
      <p:sp>
        <p:nvSpPr>
          <p:cNvPr id="15" name="正方形/長方形 14"/>
          <p:cNvSpPr/>
          <p:nvPr/>
        </p:nvSpPr>
        <p:spPr>
          <a:xfrm>
            <a:off x="2339752" y="4941168"/>
            <a:ext cx="1800200" cy="1368152"/>
          </a:xfrm>
          <a:prstGeom prst="rect">
            <a:avLst/>
          </a:prstGeom>
          <a:solidFill>
            <a:schemeClr val="accent5">
              <a:lumMod val="60000"/>
              <a:lumOff val="40000"/>
            </a:schemeClr>
          </a:solid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lumMod val="95000"/>
                    <a:lumOff val="5000"/>
                  </a:schemeClr>
                </a:solidFill>
              </a:rPr>
              <a:t>旅館　和食</a:t>
            </a:r>
            <a:endParaRPr lang="en-US" altLang="ja-JP" sz="1600" dirty="0" smtClean="0">
              <a:solidFill>
                <a:schemeClr val="tx1">
                  <a:lumMod val="95000"/>
                  <a:lumOff val="5000"/>
                </a:schemeClr>
              </a:solidFill>
            </a:endParaRPr>
          </a:p>
          <a:p>
            <a:pPr algn="ctr"/>
            <a:r>
              <a:rPr lang="ja-JP" altLang="en-US" dirty="0" smtClean="0">
                <a:solidFill>
                  <a:schemeClr val="tx1">
                    <a:lumMod val="95000"/>
                    <a:lumOff val="5000"/>
                  </a:schemeClr>
                </a:solidFill>
              </a:rPr>
              <a:t>名勝・風致地区　</a:t>
            </a:r>
            <a:endParaRPr lang="en-US" altLang="ja-JP" dirty="0" smtClean="0">
              <a:solidFill>
                <a:schemeClr val="tx1">
                  <a:lumMod val="95000"/>
                  <a:lumOff val="5000"/>
                </a:schemeClr>
              </a:solidFill>
            </a:endParaRPr>
          </a:p>
          <a:p>
            <a:pPr algn="ctr"/>
            <a:r>
              <a:rPr lang="ja-JP" altLang="en-US" sz="1600" dirty="0" smtClean="0">
                <a:solidFill>
                  <a:schemeClr val="tx1">
                    <a:lumMod val="95000"/>
                    <a:lumOff val="5000"/>
                  </a:schemeClr>
                </a:solidFill>
              </a:rPr>
              <a:t>芝居小屋</a:t>
            </a:r>
            <a:endParaRPr lang="en-US" altLang="ja-JP" sz="1600" dirty="0" smtClean="0">
              <a:solidFill>
                <a:schemeClr val="tx1">
                  <a:lumMod val="95000"/>
                  <a:lumOff val="5000"/>
                </a:schemeClr>
              </a:solidFill>
            </a:endParaRPr>
          </a:p>
        </p:txBody>
      </p:sp>
      <p:sp>
        <p:nvSpPr>
          <p:cNvPr id="16" name="上下矢印 15"/>
          <p:cNvSpPr/>
          <p:nvPr/>
        </p:nvSpPr>
        <p:spPr>
          <a:xfrm>
            <a:off x="4283968" y="4221088"/>
            <a:ext cx="1296144" cy="1152128"/>
          </a:xfrm>
          <a:prstGeom prst="upDownArrow">
            <a:avLst>
              <a:gd name="adj1" fmla="val 50000"/>
              <a:gd name="adj2" fmla="val 16217"/>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b="1" dirty="0" smtClean="0">
                <a:solidFill>
                  <a:srgbClr val="FF0000"/>
                </a:solidFill>
              </a:rPr>
              <a:t>生活様式の</a:t>
            </a:r>
            <a:endParaRPr lang="en-US" altLang="ja-JP" sz="1400" b="1" dirty="0" smtClean="0">
              <a:solidFill>
                <a:srgbClr val="FF0000"/>
              </a:solidFill>
            </a:endParaRPr>
          </a:p>
          <a:p>
            <a:pPr algn="ctr"/>
            <a:r>
              <a:rPr lang="ja-JP" altLang="en-US" sz="1400" b="1" dirty="0" smtClean="0">
                <a:solidFill>
                  <a:srgbClr val="FF0000"/>
                </a:solidFill>
              </a:rPr>
              <a:t>差異</a:t>
            </a:r>
            <a:r>
              <a:rPr kumimoji="1" lang="ja-JP" altLang="en-US" sz="1400" b="1" dirty="0" smtClean="0">
                <a:solidFill>
                  <a:srgbClr val="FF0000"/>
                </a:solidFill>
              </a:rPr>
              <a:t>明確</a:t>
            </a:r>
            <a:endParaRPr kumimoji="1" lang="ja-JP" altLang="en-US" sz="1400" b="1" dirty="0">
              <a:solidFill>
                <a:srgbClr val="FF0000"/>
              </a:solidFill>
            </a:endParaRPr>
          </a:p>
        </p:txBody>
      </p:sp>
      <p:sp>
        <p:nvSpPr>
          <p:cNvPr id="17" name="右矢印 16"/>
          <p:cNvSpPr/>
          <p:nvPr/>
        </p:nvSpPr>
        <p:spPr>
          <a:xfrm>
            <a:off x="1835696" y="980728"/>
            <a:ext cx="5400600" cy="484632"/>
          </a:xfrm>
          <a:prstGeom prst="rightArrow">
            <a:avLst/>
          </a:prstGeom>
          <a:solidFill>
            <a:schemeClr val="accent6">
              <a:lumMod val="40000"/>
              <a:lumOff val="60000"/>
            </a:schemeClr>
          </a:solidFill>
          <a:ln w="12700">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lumMod val="95000"/>
                    <a:lumOff val="5000"/>
                  </a:schemeClr>
                </a:solidFill>
              </a:rPr>
              <a:t>外貨獲得</a:t>
            </a:r>
            <a:endParaRPr kumimoji="1" lang="ja-JP" altLang="en-US" sz="3200" b="1" dirty="0">
              <a:solidFill>
                <a:schemeClr val="tx1">
                  <a:lumMod val="95000"/>
                  <a:lumOff val="5000"/>
                </a:schemeClr>
              </a:solidFill>
            </a:endParaRPr>
          </a:p>
        </p:txBody>
      </p:sp>
      <p:sp>
        <p:nvSpPr>
          <p:cNvPr id="18" name="左カーブ矢印 17"/>
          <p:cNvSpPr/>
          <p:nvPr/>
        </p:nvSpPr>
        <p:spPr>
          <a:xfrm flipV="1">
            <a:off x="5796136" y="3429000"/>
            <a:ext cx="947544" cy="1800200"/>
          </a:xfrm>
          <a:prstGeom prst="curvedLeft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b="1" dirty="0" smtClean="0">
                <a:solidFill>
                  <a:srgbClr val="FF0000"/>
                </a:solidFill>
              </a:rPr>
              <a:t>西洋化</a:t>
            </a:r>
            <a:endParaRPr kumimoji="1" lang="en-US" altLang="ja-JP" b="1" dirty="0" smtClean="0">
              <a:solidFill>
                <a:srgbClr val="FF0000"/>
              </a:solidFill>
            </a:endParaRPr>
          </a:p>
          <a:p>
            <a:pPr algn="ctr"/>
            <a:r>
              <a:rPr kumimoji="1" lang="ja-JP" altLang="en-US" b="1" dirty="0" smtClean="0">
                <a:solidFill>
                  <a:srgbClr val="FF0000"/>
                </a:solidFill>
              </a:rPr>
              <a:t>相対化</a:t>
            </a:r>
            <a:endParaRPr kumimoji="1" lang="en-US" altLang="ja-JP" b="1" dirty="0" smtClean="0">
              <a:solidFill>
                <a:srgbClr val="FF0000"/>
              </a:solidFill>
            </a:endParaRPr>
          </a:p>
          <a:p>
            <a:pPr algn="ctr"/>
            <a:r>
              <a:rPr kumimoji="1" lang="ja-JP" altLang="en-US" b="1" dirty="0" smtClean="0">
                <a:solidFill>
                  <a:srgbClr val="FF0000"/>
                </a:solidFill>
              </a:rPr>
              <a:t>大衆化</a:t>
            </a:r>
            <a:endParaRPr kumimoji="1" lang="ja-JP" altLang="en-US" b="1" dirty="0">
              <a:solidFill>
                <a:srgbClr val="FF0000"/>
              </a:solidFill>
            </a:endParaRPr>
          </a:p>
        </p:txBody>
      </p:sp>
      <p:sp>
        <p:nvSpPr>
          <p:cNvPr id="19" name="正方形/長方形 18"/>
          <p:cNvSpPr/>
          <p:nvPr/>
        </p:nvSpPr>
        <p:spPr>
          <a:xfrm>
            <a:off x="7092280" y="3645024"/>
            <a:ext cx="1512168" cy="792088"/>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lumMod val="95000"/>
                    <a:lumOff val="5000"/>
                  </a:schemeClr>
                </a:solidFill>
              </a:rPr>
              <a:t>保健・保養</a:t>
            </a:r>
            <a:endParaRPr kumimoji="1" lang="en-US" altLang="ja-JP" sz="1400" dirty="0" smtClean="0">
              <a:solidFill>
                <a:schemeClr val="tx1">
                  <a:lumMod val="95000"/>
                  <a:lumOff val="5000"/>
                </a:schemeClr>
              </a:solidFill>
            </a:endParaRPr>
          </a:p>
          <a:p>
            <a:pPr algn="ctr"/>
            <a:r>
              <a:rPr lang="ja-JP" altLang="en-US" sz="1400" dirty="0" smtClean="0">
                <a:solidFill>
                  <a:schemeClr val="tx1">
                    <a:lumMod val="95000"/>
                    <a:lumOff val="5000"/>
                  </a:schemeClr>
                </a:solidFill>
              </a:rPr>
              <a:t>レクリエーション</a:t>
            </a:r>
            <a:endParaRPr kumimoji="1" lang="ja-JP" altLang="en-US" sz="1400" dirty="0">
              <a:solidFill>
                <a:schemeClr val="tx1">
                  <a:lumMod val="95000"/>
                  <a:lumOff val="5000"/>
                </a:schemeClr>
              </a:solidFill>
            </a:endParaRPr>
          </a:p>
        </p:txBody>
      </p:sp>
      <p:sp>
        <p:nvSpPr>
          <p:cNvPr id="20" name="正方形/長方形 19"/>
          <p:cNvSpPr/>
          <p:nvPr/>
        </p:nvSpPr>
        <p:spPr>
          <a:xfrm>
            <a:off x="6444208" y="5229200"/>
            <a:ext cx="2655912" cy="55436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厚生行政の発生・展開</a:t>
            </a:r>
            <a:endParaRPr kumimoji="1" lang="ja-JP" altLang="en-US" dirty="0">
              <a:solidFill>
                <a:schemeClr val="tx1">
                  <a:lumMod val="95000"/>
                  <a:lumOff val="5000"/>
                </a:schemeClr>
              </a:solidFill>
            </a:endParaRPr>
          </a:p>
        </p:txBody>
      </p:sp>
      <p:sp>
        <p:nvSpPr>
          <p:cNvPr id="21" name="上矢印 20"/>
          <p:cNvSpPr/>
          <p:nvPr/>
        </p:nvSpPr>
        <p:spPr>
          <a:xfrm>
            <a:off x="7831784" y="4581128"/>
            <a:ext cx="1060696" cy="576064"/>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建前</a:t>
            </a:r>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47864" y="116632"/>
            <a:ext cx="5760640" cy="792088"/>
          </a:xfrm>
          <a:ln w="57150">
            <a:solidFill>
              <a:schemeClr val="tx1">
                <a:lumMod val="95000"/>
                <a:lumOff val="5000"/>
              </a:schemeClr>
            </a:solidFill>
          </a:ln>
        </p:spPr>
        <p:txBody>
          <a:bodyPr>
            <a:normAutofit/>
          </a:bodyPr>
          <a:lstStyle/>
          <a:p>
            <a:r>
              <a:rPr kumimoji="1" lang="ja-JP" altLang="en-US" sz="3600" dirty="0" smtClean="0"/>
              <a:t>戦後の国内観光行政の展開</a:t>
            </a:r>
            <a:endParaRPr kumimoji="1" lang="ja-JP" altLang="en-US" sz="3600" dirty="0"/>
          </a:p>
        </p:txBody>
      </p:sp>
      <p:sp>
        <p:nvSpPr>
          <p:cNvPr id="4" name="正方形/長方形 3"/>
          <p:cNvSpPr/>
          <p:nvPr/>
        </p:nvSpPr>
        <p:spPr>
          <a:xfrm>
            <a:off x="323528" y="1340768"/>
            <a:ext cx="2088232" cy="720080"/>
          </a:xfrm>
          <a:prstGeom prst="rect">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lumMod val="95000"/>
                    <a:lumOff val="5000"/>
                  </a:schemeClr>
                </a:solidFill>
              </a:rPr>
              <a:t>1940</a:t>
            </a:r>
            <a:r>
              <a:rPr kumimoji="1" lang="ja-JP" altLang="en-US" sz="1600" dirty="0" smtClean="0">
                <a:solidFill>
                  <a:schemeClr val="tx1">
                    <a:lumMod val="95000"/>
                    <a:lumOff val="5000"/>
                  </a:schemeClr>
                </a:solidFill>
              </a:rPr>
              <a:t>年</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東京オリンピック</a:t>
            </a:r>
            <a:endParaRPr kumimoji="1" lang="ja-JP" altLang="en-US" sz="1600" dirty="0">
              <a:solidFill>
                <a:schemeClr val="tx1">
                  <a:lumMod val="95000"/>
                  <a:lumOff val="5000"/>
                </a:schemeClr>
              </a:solidFill>
            </a:endParaRPr>
          </a:p>
        </p:txBody>
      </p:sp>
      <p:sp>
        <p:nvSpPr>
          <p:cNvPr id="5" name="正方形/長方形 4"/>
          <p:cNvSpPr/>
          <p:nvPr/>
        </p:nvSpPr>
        <p:spPr>
          <a:xfrm>
            <a:off x="323528" y="2132856"/>
            <a:ext cx="2088232" cy="720080"/>
          </a:xfrm>
          <a:prstGeom prst="rect">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世界レクリエーション大会</a:t>
            </a:r>
            <a:endParaRPr kumimoji="1" lang="ja-JP" altLang="en-US" sz="1600" dirty="0">
              <a:solidFill>
                <a:schemeClr val="tx1">
                  <a:lumMod val="95000"/>
                  <a:lumOff val="5000"/>
                </a:schemeClr>
              </a:solidFill>
            </a:endParaRPr>
          </a:p>
        </p:txBody>
      </p:sp>
      <p:sp>
        <p:nvSpPr>
          <p:cNvPr id="6" name="正方形/長方形 5"/>
          <p:cNvSpPr/>
          <p:nvPr/>
        </p:nvSpPr>
        <p:spPr>
          <a:xfrm>
            <a:off x="179512" y="3789040"/>
            <a:ext cx="2160240" cy="72008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レクリエーション（厚生）</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厚生省</a:t>
            </a:r>
            <a:endParaRPr kumimoji="1" lang="ja-JP" altLang="en-US" sz="1600" dirty="0">
              <a:solidFill>
                <a:schemeClr val="tx1">
                  <a:lumMod val="95000"/>
                  <a:lumOff val="5000"/>
                </a:schemeClr>
              </a:solidFill>
            </a:endParaRPr>
          </a:p>
        </p:txBody>
      </p:sp>
      <p:sp>
        <p:nvSpPr>
          <p:cNvPr id="7" name="正方形/長方形 6"/>
          <p:cNvSpPr/>
          <p:nvPr/>
        </p:nvSpPr>
        <p:spPr>
          <a:xfrm>
            <a:off x="179512" y="1196752"/>
            <a:ext cx="2448272" cy="180020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lumMod val="95000"/>
                  <a:lumOff val="5000"/>
                </a:schemeClr>
              </a:solidFill>
            </a:endParaRPr>
          </a:p>
        </p:txBody>
      </p:sp>
      <p:sp>
        <p:nvSpPr>
          <p:cNvPr id="8" name="右矢印 7"/>
          <p:cNvSpPr/>
          <p:nvPr/>
        </p:nvSpPr>
        <p:spPr>
          <a:xfrm>
            <a:off x="3275856" y="1412776"/>
            <a:ext cx="360040" cy="151216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851920" y="1556792"/>
            <a:ext cx="2448272"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国民体育大会</a:t>
            </a:r>
            <a:endParaRPr kumimoji="1" lang="ja-JP" altLang="en-US" sz="1600" dirty="0">
              <a:solidFill>
                <a:schemeClr val="tx1">
                  <a:lumMod val="95000"/>
                  <a:lumOff val="5000"/>
                </a:schemeClr>
              </a:solidFill>
            </a:endParaRPr>
          </a:p>
        </p:txBody>
      </p:sp>
      <p:sp>
        <p:nvSpPr>
          <p:cNvPr id="10" name="正方形/長方形 9"/>
          <p:cNvSpPr/>
          <p:nvPr/>
        </p:nvSpPr>
        <p:spPr>
          <a:xfrm>
            <a:off x="3851920" y="2348880"/>
            <a:ext cx="2439888"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全国レクリエーション大会</a:t>
            </a:r>
            <a:endParaRPr kumimoji="1" lang="ja-JP" altLang="en-US" sz="1600" dirty="0">
              <a:solidFill>
                <a:schemeClr val="tx1">
                  <a:lumMod val="95000"/>
                  <a:lumOff val="5000"/>
                </a:schemeClr>
              </a:solidFill>
            </a:endParaRPr>
          </a:p>
        </p:txBody>
      </p:sp>
      <p:sp>
        <p:nvSpPr>
          <p:cNvPr id="11" name="正方形/長方形 10"/>
          <p:cNvSpPr/>
          <p:nvPr/>
        </p:nvSpPr>
        <p:spPr>
          <a:xfrm>
            <a:off x="3707904" y="1412776"/>
            <a:ext cx="2744688" cy="180020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lumMod val="95000"/>
                  <a:lumOff val="5000"/>
                </a:schemeClr>
              </a:solidFill>
            </a:endParaRPr>
          </a:p>
        </p:txBody>
      </p:sp>
      <p:sp>
        <p:nvSpPr>
          <p:cNvPr id="12" name="正方形/長方形 11"/>
          <p:cNvSpPr/>
          <p:nvPr/>
        </p:nvSpPr>
        <p:spPr>
          <a:xfrm>
            <a:off x="6668616" y="1484784"/>
            <a:ext cx="2439888"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レクリエーション・スポーツ行政　文部省</a:t>
            </a:r>
            <a:endParaRPr kumimoji="1" lang="ja-JP" altLang="en-US" sz="1600" dirty="0">
              <a:solidFill>
                <a:schemeClr val="tx1">
                  <a:lumMod val="95000"/>
                  <a:lumOff val="5000"/>
                </a:schemeClr>
              </a:solidFill>
            </a:endParaRPr>
          </a:p>
        </p:txBody>
      </p:sp>
      <p:sp>
        <p:nvSpPr>
          <p:cNvPr id="13" name="正方形/長方形 12"/>
          <p:cNvSpPr/>
          <p:nvPr/>
        </p:nvSpPr>
        <p:spPr>
          <a:xfrm>
            <a:off x="3203848" y="3356992"/>
            <a:ext cx="1944216" cy="129614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lumMod val="95000"/>
                    <a:lumOff val="5000"/>
                  </a:schemeClr>
                </a:solidFill>
              </a:rPr>
              <a:t>旅館行政</a:t>
            </a:r>
            <a:endParaRPr lang="en-US" altLang="ja-JP" sz="1600" b="1" dirty="0" smtClean="0">
              <a:solidFill>
                <a:schemeClr val="tx1">
                  <a:lumMod val="95000"/>
                  <a:lumOff val="5000"/>
                </a:schemeClr>
              </a:solidFill>
            </a:endParaRPr>
          </a:p>
          <a:p>
            <a:r>
              <a:rPr lang="ja-JP" altLang="en-US" sz="1600" dirty="0" smtClean="0">
                <a:solidFill>
                  <a:schemeClr val="tx1">
                    <a:lumMod val="95000"/>
                    <a:lumOff val="5000"/>
                  </a:schemeClr>
                </a:solidFill>
              </a:rPr>
              <a:t>（</a:t>
            </a:r>
            <a:r>
              <a:rPr lang="ja-JP" altLang="en-US" sz="1600" b="1" dirty="0" smtClean="0">
                <a:solidFill>
                  <a:srgbClr val="FF0000"/>
                </a:solidFill>
              </a:rPr>
              <a:t>宿泊・居住未分離</a:t>
            </a:r>
            <a:r>
              <a:rPr lang="ja-JP" altLang="en-US" sz="1600" dirty="0" smtClean="0">
                <a:solidFill>
                  <a:schemeClr val="tx1">
                    <a:lumMod val="95000"/>
                    <a:lumOff val="5000"/>
                  </a:schemeClr>
                </a:solidFill>
              </a:rPr>
              <a:t>、</a:t>
            </a:r>
            <a:endParaRPr lang="en-US" altLang="ja-JP" sz="1600" dirty="0" smtClean="0">
              <a:solidFill>
                <a:schemeClr val="tx1">
                  <a:lumMod val="95000"/>
                  <a:lumOff val="5000"/>
                </a:schemeClr>
              </a:solidFill>
            </a:endParaRPr>
          </a:p>
          <a:p>
            <a:r>
              <a:rPr lang="ja-JP" altLang="en-US" sz="1600" dirty="0" smtClean="0">
                <a:solidFill>
                  <a:schemeClr val="tx1">
                    <a:lumMod val="95000"/>
                    <a:lumOff val="5000"/>
                  </a:schemeClr>
                </a:solidFill>
              </a:rPr>
              <a:t>内外無差別）　</a:t>
            </a:r>
            <a:endParaRPr lang="en-US" altLang="ja-JP" sz="1600" dirty="0" smtClean="0">
              <a:solidFill>
                <a:schemeClr val="tx1">
                  <a:lumMod val="95000"/>
                  <a:lumOff val="5000"/>
                </a:schemeClr>
              </a:solidFill>
            </a:endParaRPr>
          </a:p>
          <a:p>
            <a:r>
              <a:rPr lang="ja-JP" altLang="en-US" sz="1600" b="1" dirty="0" smtClean="0">
                <a:solidFill>
                  <a:schemeClr val="tx1">
                    <a:lumMod val="95000"/>
                    <a:lumOff val="5000"/>
                  </a:schemeClr>
                </a:solidFill>
              </a:rPr>
              <a:t>温泉行政</a:t>
            </a:r>
            <a:r>
              <a:rPr lang="ja-JP" altLang="en-US" sz="1600" dirty="0" smtClean="0">
                <a:solidFill>
                  <a:schemeClr val="tx1">
                    <a:lumMod val="95000"/>
                    <a:lumOff val="5000"/>
                  </a:schemeClr>
                </a:solidFill>
              </a:rPr>
              <a:t>（外客用）</a:t>
            </a:r>
            <a:endParaRPr kumimoji="1" lang="ja-JP" altLang="en-US" sz="1600" dirty="0">
              <a:solidFill>
                <a:schemeClr val="tx1">
                  <a:lumMod val="95000"/>
                  <a:lumOff val="5000"/>
                </a:schemeClr>
              </a:solidFill>
            </a:endParaRPr>
          </a:p>
        </p:txBody>
      </p:sp>
      <p:sp>
        <p:nvSpPr>
          <p:cNvPr id="14" name="正方形/長方形 13"/>
          <p:cNvSpPr/>
          <p:nvPr/>
        </p:nvSpPr>
        <p:spPr>
          <a:xfrm>
            <a:off x="251520" y="5445224"/>
            <a:ext cx="2016224"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運輸省（鉄道省）</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国際観光行政</a:t>
            </a:r>
            <a:endParaRPr kumimoji="1" lang="ja-JP" altLang="en-US" sz="1600" dirty="0">
              <a:solidFill>
                <a:schemeClr val="tx1">
                  <a:lumMod val="95000"/>
                  <a:lumOff val="5000"/>
                </a:schemeClr>
              </a:solidFill>
            </a:endParaRPr>
          </a:p>
        </p:txBody>
      </p:sp>
      <p:sp>
        <p:nvSpPr>
          <p:cNvPr id="15" name="正方形/長方形 14"/>
          <p:cNvSpPr/>
          <p:nvPr/>
        </p:nvSpPr>
        <p:spPr>
          <a:xfrm>
            <a:off x="3203848" y="5013176"/>
            <a:ext cx="1728192"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国際</a:t>
            </a:r>
            <a:r>
              <a:rPr lang="ja-JP" altLang="en-US" sz="1600" i="1" dirty="0" smtClean="0">
                <a:solidFill>
                  <a:schemeClr val="tx1">
                    <a:lumMod val="95000"/>
                    <a:lumOff val="5000"/>
                  </a:schemeClr>
                </a:solidFill>
              </a:rPr>
              <a:t>観光</a:t>
            </a:r>
            <a:r>
              <a:rPr lang="ja-JP" altLang="en-US" sz="1600" b="1" dirty="0" smtClean="0">
                <a:solidFill>
                  <a:srgbClr val="FF0000"/>
                </a:solidFill>
              </a:rPr>
              <a:t>ホテル</a:t>
            </a:r>
            <a:r>
              <a:rPr lang="ja-JP" altLang="en-US" sz="1600" dirty="0" smtClean="0">
                <a:solidFill>
                  <a:schemeClr val="tx1">
                    <a:lumMod val="95000"/>
                    <a:lumOff val="5000"/>
                  </a:schemeClr>
                </a:solidFill>
              </a:rPr>
              <a:t>整備法</a:t>
            </a:r>
            <a:endParaRPr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（規程は外客）</a:t>
            </a:r>
            <a:endParaRPr kumimoji="1" lang="ja-JP" altLang="en-US" sz="1600" dirty="0">
              <a:solidFill>
                <a:schemeClr val="tx1">
                  <a:lumMod val="95000"/>
                  <a:lumOff val="5000"/>
                </a:schemeClr>
              </a:solidFill>
            </a:endParaRPr>
          </a:p>
        </p:txBody>
      </p:sp>
      <p:sp>
        <p:nvSpPr>
          <p:cNvPr id="16" name="右矢印 15"/>
          <p:cNvSpPr/>
          <p:nvPr/>
        </p:nvSpPr>
        <p:spPr>
          <a:xfrm>
            <a:off x="5220072" y="4725144"/>
            <a:ext cx="648072" cy="2132856"/>
          </a:xfrm>
          <a:prstGeom prst="rightArrow">
            <a:avLst>
              <a:gd name="adj1" fmla="val 50000"/>
              <a:gd name="adj2" fmla="val 30624"/>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lumMod val="95000"/>
                    <a:lumOff val="5000"/>
                  </a:schemeClr>
                </a:solidFill>
              </a:rPr>
              <a:t>日本人向け化</a:t>
            </a:r>
            <a:endParaRPr kumimoji="1" lang="ja-JP" altLang="en-US" sz="1200" dirty="0">
              <a:solidFill>
                <a:schemeClr val="tx1">
                  <a:lumMod val="95000"/>
                  <a:lumOff val="5000"/>
                </a:schemeClr>
              </a:solidFill>
            </a:endParaRPr>
          </a:p>
        </p:txBody>
      </p:sp>
      <p:sp>
        <p:nvSpPr>
          <p:cNvPr id="17" name="正方形/長方形 16"/>
          <p:cNvSpPr/>
          <p:nvPr/>
        </p:nvSpPr>
        <p:spPr>
          <a:xfrm>
            <a:off x="3203848" y="5877272"/>
            <a:ext cx="1800200"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rPr>
              <a:t>旅行</a:t>
            </a:r>
            <a:r>
              <a:rPr kumimoji="1" lang="ja-JP" altLang="en-US" sz="1600" dirty="0" smtClean="0">
                <a:solidFill>
                  <a:schemeClr val="tx1">
                    <a:lumMod val="95000"/>
                    <a:lumOff val="5000"/>
                  </a:schemeClr>
                </a:solidFill>
              </a:rPr>
              <a:t>あっ旋業法</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（外客中心、</a:t>
            </a:r>
            <a:endParaRPr lang="en-US" altLang="ja-JP" sz="1600" dirty="0" smtClean="0">
              <a:solidFill>
                <a:schemeClr val="tx1">
                  <a:lumMod val="95000"/>
                  <a:lumOff val="5000"/>
                </a:schemeClr>
              </a:solidFill>
            </a:endParaRPr>
          </a:p>
          <a:p>
            <a:pPr algn="ctr"/>
            <a:r>
              <a:rPr lang="ja-JP" altLang="en-US" sz="1600" i="1" dirty="0" smtClean="0">
                <a:solidFill>
                  <a:schemeClr val="tx1">
                    <a:lumMod val="95000"/>
                    <a:lumOff val="5000"/>
                  </a:schemeClr>
                </a:solidFill>
              </a:rPr>
              <a:t>観光</a:t>
            </a:r>
            <a:r>
              <a:rPr lang="ja-JP" altLang="en-US" sz="1600" dirty="0" smtClean="0">
                <a:solidFill>
                  <a:schemeClr val="tx1">
                    <a:lumMod val="95000"/>
                    <a:lumOff val="5000"/>
                  </a:schemeClr>
                </a:solidFill>
              </a:rPr>
              <a:t>ではない）</a:t>
            </a:r>
            <a:endParaRPr kumimoji="1" lang="ja-JP" altLang="en-US" sz="1600" dirty="0">
              <a:solidFill>
                <a:schemeClr val="tx1">
                  <a:lumMod val="95000"/>
                  <a:lumOff val="5000"/>
                </a:schemeClr>
              </a:solidFill>
            </a:endParaRPr>
          </a:p>
        </p:txBody>
      </p:sp>
      <p:sp>
        <p:nvSpPr>
          <p:cNvPr id="18" name="正方形/長方形 17"/>
          <p:cNvSpPr/>
          <p:nvPr/>
        </p:nvSpPr>
        <p:spPr>
          <a:xfrm>
            <a:off x="5940152" y="5805264"/>
            <a:ext cx="1656184" cy="9361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rPr>
              <a:t>旅行</a:t>
            </a:r>
            <a:r>
              <a:rPr kumimoji="1" lang="ja-JP" altLang="en-US" sz="1600" dirty="0" smtClean="0">
                <a:solidFill>
                  <a:schemeClr val="tx1">
                    <a:lumMod val="95000"/>
                    <a:lumOff val="5000"/>
                  </a:schemeClr>
                </a:solidFill>
              </a:rPr>
              <a:t>業法</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（日本人中心、アウトバウンド）</a:t>
            </a:r>
            <a:endParaRPr kumimoji="1" lang="ja-JP" altLang="en-US" sz="1600" dirty="0">
              <a:solidFill>
                <a:schemeClr val="tx1">
                  <a:lumMod val="95000"/>
                  <a:lumOff val="5000"/>
                </a:schemeClr>
              </a:solidFill>
            </a:endParaRPr>
          </a:p>
        </p:txBody>
      </p:sp>
      <p:sp>
        <p:nvSpPr>
          <p:cNvPr id="19" name="正方形/長方形 18"/>
          <p:cNvSpPr/>
          <p:nvPr/>
        </p:nvSpPr>
        <p:spPr>
          <a:xfrm>
            <a:off x="5940152" y="5013176"/>
            <a:ext cx="1512168"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国際</a:t>
            </a:r>
            <a:r>
              <a:rPr lang="ja-JP" altLang="en-US" sz="1600" dirty="0" smtClean="0">
                <a:solidFill>
                  <a:schemeClr val="tx1">
                    <a:lumMod val="95000"/>
                    <a:lumOff val="5000"/>
                  </a:schemeClr>
                </a:solidFill>
              </a:rPr>
              <a:t>観光旅館</a:t>
            </a:r>
            <a:endParaRPr lang="en-US" altLang="ja-JP" sz="1600" dirty="0" smtClean="0">
              <a:solidFill>
                <a:schemeClr val="tx1">
                  <a:lumMod val="95000"/>
                  <a:lumOff val="5000"/>
                </a:schemeClr>
              </a:solidFill>
            </a:endParaRPr>
          </a:p>
          <a:p>
            <a:pPr algn="ctr"/>
            <a:r>
              <a:rPr kumimoji="1" lang="ja-JP" altLang="en-US" sz="1600" dirty="0" smtClean="0">
                <a:solidFill>
                  <a:schemeClr val="tx1">
                    <a:lumMod val="95000"/>
                    <a:lumOff val="5000"/>
                  </a:schemeClr>
                </a:solidFill>
              </a:rPr>
              <a:t>の大衆化</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a:t>
            </a:r>
            <a:r>
              <a:rPr lang="ja-JP" altLang="en-US" sz="1600" b="1" dirty="0" smtClean="0">
                <a:solidFill>
                  <a:srgbClr val="FF0000"/>
                </a:solidFill>
              </a:rPr>
              <a:t>内主外従</a:t>
            </a:r>
            <a:r>
              <a:rPr lang="ja-JP" altLang="en-US" sz="1600" dirty="0" smtClean="0">
                <a:solidFill>
                  <a:schemeClr val="tx1">
                    <a:lumMod val="95000"/>
                    <a:lumOff val="5000"/>
                  </a:schemeClr>
                </a:solidFill>
              </a:rPr>
              <a:t>）</a:t>
            </a:r>
            <a:endParaRPr kumimoji="1" lang="ja-JP" altLang="en-US" sz="1600" dirty="0">
              <a:solidFill>
                <a:schemeClr val="tx1">
                  <a:lumMod val="95000"/>
                  <a:lumOff val="5000"/>
                </a:schemeClr>
              </a:solidFill>
            </a:endParaRPr>
          </a:p>
        </p:txBody>
      </p:sp>
      <p:sp>
        <p:nvSpPr>
          <p:cNvPr id="20" name="正方形/長方形 19"/>
          <p:cNvSpPr/>
          <p:nvPr/>
        </p:nvSpPr>
        <p:spPr>
          <a:xfrm>
            <a:off x="5436096" y="3356992"/>
            <a:ext cx="2160240" cy="108012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lumMod val="95000"/>
                    <a:lumOff val="5000"/>
                  </a:schemeClr>
                </a:solidFill>
              </a:rPr>
              <a:t>ソーシャル・ツーリズム</a:t>
            </a:r>
            <a:endParaRPr lang="en-US" altLang="ja-JP" sz="1600" b="1" dirty="0" smtClean="0">
              <a:solidFill>
                <a:schemeClr val="tx1">
                  <a:lumMod val="95000"/>
                  <a:lumOff val="5000"/>
                </a:schemeClr>
              </a:solidFill>
            </a:endParaRPr>
          </a:p>
          <a:p>
            <a:r>
              <a:rPr kumimoji="1" lang="ja-JP" altLang="en-US" sz="1600" dirty="0" smtClean="0">
                <a:solidFill>
                  <a:schemeClr val="tx1">
                    <a:lumMod val="95000"/>
                    <a:lumOff val="5000"/>
                  </a:schemeClr>
                </a:solidFill>
              </a:rPr>
              <a:t>国民宿舎</a:t>
            </a:r>
            <a:endParaRPr kumimoji="1" lang="en-US" altLang="ja-JP" sz="1600" dirty="0" smtClean="0">
              <a:solidFill>
                <a:schemeClr val="tx1">
                  <a:lumMod val="95000"/>
                  <a:lumOff val="5000"/>
                </a:schemeClr>
              </a:solidFill>
            </a:endParaRPr>
          </a:p>
          <a:p>
            <a:r>
              <a:rPr lang="ja-JP" altLang="en-US" sz="1600" dirty="0" smtClean="0">
                <a:solidFill>
                  <a:schemeClr val="tx1">
                    <a:lumMod val="95000"/>
                    <a:lumOff val="5000"/>
                  </a:schemeClr>
                </a:solidFill>
              </a:rPr>
              <a:t>国民休暇村</a:t>
            </a:r>
            <a:endParaRPr kumimoji="1" lang="ja-JP" altLang="en-US" sz="1600" dirty="0">
              <a:solidFill>
                <a:schemeClr val="tx1">
                  <a:lumMod val="95000"/>
                  <a:lumOff val="5000"/>
                </a:schemeClr>
              </a:solidFill>
            </a:endParaRPr>
          </a:p>
        </p:txBody>
      </p:sp>
      <p:sp>
        <p:nvSpPr>
          <p:cNvPr id="21" name="上下矢印 20"/>
          <p:cNvSpPr/>
          <p:nvPr/>
        </p:nvSpPr>
        <p:spPr>
          <a:xfrm>
            <a:off x="5868144" y="4509120"/>
            <a:ext cx="1512168" cy="432048"/>
          </a:xfrm>
          <a:prstGeom prst="upDownArrow">
            <a:avLst>
              <a:gd name="adj1" fmla="val 34056"/>
              <a:gd name="adj2" fmla="val 26083"/>
            </a:avLst>
          </a:prstGeom>
          <a:solidFill>
            <a:schemeClr val="accent5">
              <a:lumMod val="60000"/>
              <a:lumOff val="4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左カーブ矢印 21"/>
          <p:cNvSpPr/>
          <p:nvPr/>
        </p:nvSpPr>
        <p:spPr>
          <a:xfrm flipH="1">
            <a:off x="7596336" y="4221088"/>
            <a:ext cx="504056" cy="1152128"/>
          </a:xfrm>
          <a:prstGeom prst="curvedLef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統合化</a:t>
            </a:r>
            <a:endParaRPr kumimoji="1" lang="ja-JP" altLang="en-US" b="1" dirty="0">
              <a:solidFill>
                <a:schemeClr val="tx1"/>
              </a:solidFill>
            </a:endParaRPr>
          </a:p>
        </p:txBody>
      </p:sp>
      <p:sp>
        <p:nvSpPr>
          <p:cNvPr id="23" name="正方形/長方形 22"/>
          <p:cNvSpPr/>
          <p:nvPr/>
        </p:nvSpPr>
        <p:spPr>
          <a:xfrm>
            <a:off x="8172400" y="4077072"/>
            <a:ext cx="576064" cy="187220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95000"/>
                    <a:lumOff val="5000"/>
                  </a:schemeClr>
                </a:solidFill>
              </a:rPr>
              <a:t>リゾート法</a:t>
            </a:r>
            <a:endParaRPr kumimoji="1" lang="ja-JP" altLang="en-US" dirty="0">
              <a:solidFill>
                <a:schemeClr val="tx1">
                  <a:lumMod val="95000"/>
                  <a:lumOff val="5000"/>
                </a:schemeClr>
              </a:solidFill>
            </a:endParaRPr>
          </a:p>
        </p:txBody>
      </p:sp>
      <p:sp>
        <p:nvSpPr>
          <p:cNvPr id="24" name="左カーブ矢印 23"/>
          <p:cNvSpPr/>
          <p:nvPr/>
        </p:nvSpPr>
        <p:spPr>
          <a:xfrm>
            <a:off x="8676456" y="3356992"/>
            <a:ext cx="360040" cy="1152128"/>
          </a:xfrm>
          <a:prstGeom prst="curvedLef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統合</a:t>
            </a:r>
            <a:r>
              <a:rPr lang="ja-JP" altLang="en-US" b="1" dirty="0" smtClean="0">
                <a:solidFill>
                  <a:schemeClr val="tx1"/>
                </a:solidFill>
              </a:rPr>
              <a:t>化</a:t>
            </a:r>
            <a:endParaRPr kumimoji="1" lang="ja-JP" altLang="en-US" b="1" dirty="0">
              <a:solidFill>
                <a:schemeClr val="tx1"/>
              </a:solidFill>
            </a:endParaRPr>
          </a:p>
        </p:txBody>
      </p:sp>
      <p:sp>
        <p:nvSpPr>
          <p:cNvPr id="25" name="上矢印吹き出し 24"/>
          <p:cNvSpPr/>
          <p:nvPr/>
        </p:nvSpPr>
        <p:spPr>
          <a:xfrm>
            <a:off x="2411760" y="2132856"/>
            <a:ext cx="720080" cy="2664296"/>
          </a:xfrm>
          <a:prstGeom prst="upArrowCallout">
            <a:avLst>
              <a:gd name="adj1" fmla="val 25000"/>
              <a:gd name="adj2" fmla="val 25000"/>
              <a:gd name="adj3" fmla="val 87599"/>
              <a:gd name="adj4" fmla="val 64977"/>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95000"/>
                    <a:lumOff val="5000"/>
                  </a:schemeClr>
                </a:solidFill>
              </a:rPr>
              <a:t>ハイキング</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遠足</a:t>
            </a:r>
            <a:endParaRPr kumimoji="1" lang="ja-JP" altLang="en-US" dirty="0">
              <a:solidFill>
                <a:schemeClr val="tx1">
                  <a:lumMod val="95000"/>
                  <a:lumOff val="5000"/>
                </a:schemeClr>
              </a:solidFill>
            </a:endParaRPr>
          </a:p>
        </p:txBody>
      </p:sp>
      <p:sp>
        <p:nvSpPr>
          <p:cNvPr id="26" name="タイトル 1"/>
          <p:cNvSpPr txBox="1">
            <a:spLocks/>
          </p:cNvSpPr>
          <p:nvPr/>
        </p:nvSpPr>
        <p:spPr>
          <a:xfrm>
            <a:off x="251520" y="116632"/>
            <a:ext cx="2592288" cy="792088"/>
          </a:xfrm>
          <a:prstGeom prst="rect">
            <a:avLst/>
          </a:prstGeom>
          <a:ln w="57150">
            <a:solidFill>
              <a:schemeClr val="tx1">
                <a:lumMod val="95000"/>
                <a:lumOff val="5000"/>
              </a:schemeClr>
            </a:solidFill>
          </a:ln>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戦時下</a:t>
            </a:r>
            <a:endParaRPr kumimoji="1" lang="en-US" altLang="ja-JP" sz="36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3600" dirty="0" smtClean="0">
                <a:latin typeface="+mj-lt"/>
                <a:ea typeface="+mj-ea"/>
                <a:cs typeface="+mj-cs"/>
              </a:rPr>
              <a:t>厚生行政の名目</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27" name="正方形/長方形 26"/>
          <p:cNvSpPr/>
          <p:nvPr/>
        </p:nvSpPr>
        <p:spPr>
          <a:xfrm>
            <a:off x="1043608" y="4653136"/>
            <a:ext cx="2016224" cy="72008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地方協会</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（観光、風致）</a:t>
            </a:r>
            <a:endParaRPr kumimoji="1" lang="ja-JP" altLang="en-US" sz="1600" dirty="0">
              <a:solidFill>
                <a:schemeClr val="tx1">
                  <a:lumMod val="95000"/>
                  <a:lumOff val="5000"/>
                </a:schemeClr>
              </a:solidFill>
            </a:endParaRPr>
          </a:p>
        </p:txBody>
      </p:sp>
      <p:sp>
        <p:nvSpPr>
          <p:cNvPr id="28" name="正方形/長方形 27"/>
          <p:cNvSpPr/>
          <p:nvPr/>
        </p:nvSpPr>
        <p:spPr>
          <a:xfrm>
            <a:off x="6660232" y="2276872"/>
            <a:ext cx="2439888" cy="100811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lumMod val="95000"/>
                    <a:lumOff val="5000"/>
                  </a:schemeClr>
                </a:solidFill>
              </a:rPr>
              <a:t>戦後、</a:t>
            </a:r>
            <a:r>
              <a:rPr kumimoji="1" lang="ja-JP" altLang="en-US" sz="1600" b="1" dirty="0" smtClean="0">
                <a:solidFill>
                  <a:srgbClr val="FF0000"/>
                </a:solidFill>
              </a:rPr>
              <a:t>社会教育法、博物館法、公民館法、図書館法</a:t>
            </a:r>
            <a:r>
              <a:rPr kumimoji="1" lang="ja-JP" altLang="en-US" sz="1600" dirty="0" smtClean="0">
                <a:solidFill>
                  <a:schemeClr val="tx1">
                    <a:lumMod val="95000"/>
                    <a:lumOff val="5000"/>
                  </a:schemeClr>
                </a:solidFill>
              </a:rPr>
              <a:t>で　字句「</a:t>
            </a:r>
            <a:r>
              <a:rPr kumimoji="1" lang="ja-JP" altLang="en-US" sz="1600" b="1" dirty="0" smtClean="0">
                <a:solidFill>
                  <a:srgbClr val="FF0000"/>
                </a:solidFill>
              </a:rPr>
              <a:t>レクリエーション</a:t>
            </a:r>
            <a:r>
              <a:rPr kumimoji="1" lang="ja-JP" altLang="en-US" sz="1600" dirty="0" smtClean="0">
                <a:solidFill>
                  <a:schemeClr val="tx1">
                    <a:lumMod val="95000"/>
                    <a:lumOff val="5000"/>
                  </a:schemeClr>
                </a:solidFill>
              </a:rPr>
              <a:t>」を使用</a:t>
            </a:r>
            <a:endParaRPr kumimoji="1" lang="ja-JP" altLang="en-US" sz="16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426170"/>
          </a:xfrm>
          <a:solidFill>
            <a:srgbClr val="FFFF00"/>
          </a:solidFill>
          <a:ln w="76200">
            <a:solidFill>
              <a:schemeClr val="tx1">
                <a:lumMod val="95000"/>
                <a:lumOff val="5000"/>
              </a:schemeClr>
            </a:solidFill>
          </a:ln>
        </p:spPr>
        <p:txBody>
          <a:bodyPr>
            <a:normAutofit fontScale="90000"/>
          </a:bodyPr>
          <a:lstStyle/>
          <a:p>
            <a:r>
              <a:rPr lang="ja-JP" altLang="ja-JP" b="1" dirty="0" smtClean="0"/>
              <a:t>「</a:t>
            </a:r>
            <a:r>
              <a:rPr lang="ja-JP" altLang="ja-JP" b="1" dirty="0"/>
              <a:t>厚生」省の誕生</a:t>
            </a:r>
            <a:r>
              <a:rPr lang="ja-JP" altLang="ja-JP" b="1" dirty="0" smtClean="0"/>
              <a:t>と</a:t>
            </a:r>
            <a:r>
              <a:rPr lang="en-US" altLang="ja-JP" b="1" dirty="0" smtClean="0"/>
              <a:t/>
            </a:r>
            <a:br>
              <a:rPr lang="en-US" altLang="ja-JP" b="1" dirty="0" smtClean="0"/>
            </a:br>
            <a:r>
              <a:rPr lang="ja-JP" altLang="ja-JP" b="1" dirty="0" smtClean="0"/>
              <a:t>国内</a:t>
            </a:r>
            <a:r>
              <a:rPr lang="ja-JP" altLang="ja-JP" b="1" dirty="0"/>
              <a:t>「観光」</a:t>
            </a:r>
            <a:r>
              <a:rPr lang="ja-JP" altLang="ja-JP" b="1" dirty="0" smtClean="0"/>
              <a:t>政策</a:t>
            </a:r>
            <a:r>
              <a:rPr lang="ja-JP" altLang="en-US" b="1" dirty="0" smtClean="0"/>
              <a:t>の展開</a:t>
            </a:r>
            <a:endParaRPr kumimoji="1" lang="ja-JP" altLang="en-US" dirty="0"/>
          </a:p>
        </p:txBody>
      </p:sp>
      <p:sp>
        <p:nvSpPr>
          <p:cNvPr id="3" name="コンテンツ プレースホルダ 2"/>
          <p:cNvSpPr>
            <a:spLocks noGrp="1"/>
          </p:cNvSpPr>
          <p:nvPr>
            <p:ph idx="1"/>
          </p:nvPr>
        </p:nvSpPr>
        <p:spPr>
          <a:xfrm>
            <a:off x="179512" y="1628800"/>
            <a:ext cx="8964488" cy="5229200"/>
          </a:xfrm>
        </p:spPr>
        <p:txBody>
          <a:bodyPr>
            <a:normAutofit/>
          </a:bodyPr>
          <a:lstStyle/>
          <a:p>
            <a:r>
              <a:rPr lang="ja-JP" altLang="ja-JP" sz="4000" dirty="0" smtClean="0"/>
              <a:t>国際</a:t>
            </a:r>
            <a:r>
              <a:rPr lang="ja-JP" altLang="ja-JP" sz="4000" dirty="0"/>
              <a:t>観光局の設立に</a:t>
            </a:r>
            <a:r>
              <a:rPr lang="ja-JP" altLang="ja-JP" sz="4000" dirty="0" smtClean="0"/>
              <a:t>より国内</a:t>
            </a:r>
            <a:r>
              <a:rPr lang="ja-JP" altLang="ja-JP" sz="4000" dirty="0"/>
              <a:t>観光</a:t>
            </a:r>
            <a:r>
              <a:rPr lang="ja-JP" altLang="ja-JP" sz="4000" dirty="0" smtClean="0"/>
              <a:t>を</a:t>
            </a:r>
            <a:r>
              <a:rPr lang="ja-JP" altLang="en-US" sz="4000" dirty="0" smtClean="0"/>
              <a:t>含む政策</a:t>
            </a:r>
            <a:r>
              <a:rPr lang="ja-JP" altLang="ja-JP" sz="4000" dirty="0" smtClean="0"/>
              <a:t>概念</a:t>
            </a:r>
            <a:r>
              <a:rPr lang="ja-JP" altLang="ja-JP" sz="4000" dirty="0"/>
              <a:t>に発展する兆しが見えかかっていたにもかかわらず、その後</a:t>
            </a:r>
            <a:r>
              <a:rPr lang="ja-JP" altLang="ja-JP" sz="4000" dirty="0" smtClean="0"/>
              <a:t>広がり</a:t>
            </a:r>
            <a:r>
              <a:rPr lang="ja-JP" altLang="en-US" sz="4000" dirty="0" smtClean="0"/>
              <a:t>が</a:t>
            </a:r>
            <a:r>
              <a:rPr lang="ja-JP" altLang="ja-JP" sz="4000" dirty="0" smtClean="0"/>
              <a:t>な</a:t>
            </a:r>
            <a:r>
              <a:rPr lang="ja-JP" altLang="en-US" sz="4000" dirty="0" smtClean="0"/>
              <a:t>か</a:t>
            </a:r>
            <a:r>
              <a:rPr lang="ja-JP" altLang="ja-JP" sz="4000" dirty="0" smtClean="0"/>
              <a:t>った理由</a:t>
            </a:r>
            <a:r>
              <a:rPr lang="ja-JP" altLang="en-US" sz="4000" dirty="0" smtClean="0"/>
              <a:t>は？</a:t>
            </a:r>
            <a:endParaRPr lang="en-US" altLang="ja-JP" sz="4000" dirty="0" smtClean="0"/>
          </a:p>
          <a:p>
            <a:r>
              <a:rPr lang="ja-JP" altLang="en-US" sz="4000" dirty="0" smtClean="0"/>
              <a:t>字句「厚生」は「</a:t>
            </a:r>
            <a:r>
              <a:rPr lang="ja-JP" altLang="ja-JP" sz="4000" b="1" dirty="0" smtClean="0">
                <a:solidFill>
                  <a:srgbClr val="FF0000"/>
                </a:solidFill>
              </a:rPr>
              <a:t>生活の道をゆたかにすること</a:t>
            </a:r>
            <a:r>
              <a:rPr lang="ja-JP" altLang="en-US" sz="4000" b="1" dirty="0" smtClean="0"/>
              <a:t>」</a:t>
            </a:r>
            <a:r>
              <a:rPr lang="ja-JP" altLang="en-US" sz="4000" dirty="0" smtClean="0"/>
              <a:t>（</a:t>
            </a:r>
            <a:r>
              <a:rPr lang="en-US" altLang="ja-JP" sz="4000" dirty="0" smtClean="0"/>
              <a:t>『</a:t>
            </a:r>
            <a:r>
              <a:rPr lang="ja-JP" altLang="en-US" sz="4000" dirty="0" smtClean="0"/>
              <a:t>辞林</a:t>
            </a:r>
            <a:r>
              <a:rPr lang="en-US" altLang="ja-JP" sz="4000" dirty="0" smtClean="0"/>
              <a:t>』1911</a:t>
            </a:r>
            <a:r>
              <a:rPr lang="ja-JP" altLang="en-US" sz="4000" dirty="0" smtClean="0"/>
              <a:t>年）と解説→オリンピック誘致時には「レクリエーション」</a:t>
            </a:r>
            <a:endParaRPr lang="en-US" altLang="ja-JP" sz="4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3752"/>
            <a:ext cx="9144000" cy="1143000"/>
          </a:xfrm>
          <a:solidFill>
            <a:srgbClr val="FFFF00"/>
          </a:solidFill>
          <a:ln w="76200">
            <a:solidFill>
              <a:schemeClr val="tx1">
                <a:lumMod val="95000"/>
                <a:lumOff val="5000"/>
              </a:schemeClr>
            </a:solidFill>
          </a:ln>
        </p:spPr>
        <p:txBody>
          <a:bodyPr>
            <a:normAutofit fontScale="90000"/>
          </a:bodyPr>
          <a:lstStyle/>
          <a:p>
            <a:r>
              <a:rPr lang="ja-JP" altLang="ja-JP" b="1" dirty="0"/>
              <a:t>　</a:t>
            </a:r>
            <a:r>
              <a:rPr lang="ja-JP" altLang="ja-JP" sz="4000" b="1" dirty="0" smtClean="0"/>
              <a:t>厚生省作成</a:t>
            </a:r>
            <a:r>
              <a:rPr lang="ja-JP" altLang="ja-JP" sz="4000" b="1" dirty="0" smtClean="0">
                <a:solidFill>
                  <a:srgbClr val="FF0000"/>
                </a:solidFill>
              </a:rPr>
              <a:t>国民</a:t>
            </a:r>
            <a:r>
              <a:rPr lang="ja-JP" altLang="ja-JP" sz="4000" b="1" dirty="0">
                <a:solidFill>
                  <a:srgbClr val="FF0000"/>
                </a:solidFill>
              </a:rPr>
              <a:t>厚生</a:t>
            </a:r>
            <a:r>
              <a:rPr lang="ja-JP" altLang="ja-JP" sz="4000" b="1" dirty="0" smtClean="0">
                <a:solidFill>
                  <a:srgbClr val="FF0000"/>
                </a:solidFill>
              </a:rPr>
              <a:t>方策</a:t>
            </a:r>
            <a:r>
              <a:rPr lang="ja-JP" altLang="en-US" sz="4000" b="1" dirty="0" smtClean="0"/>
              <a:t>ニ</a:t>
            </a:r>
            <a:r>
              <a:rPr lang="ja-JP" altLang="ja-JP" sz="4000" b="1" dirty="0" smtClean="0"/>
              <a:t>関</a:t>
            </a:r>
            <a:r>
              <a:rPr lang="ja-JP" altLang="en-US" sz="4000" b="1" dirty="0" smtClean="0"/>
              <a:t>スル</a:t>
            </a:r>
            <a:r>
              <a:rPr lang="ja-JP" altLang="ja-JP" sz="4000" b="1" dirty="0" smtClean="0"/>
              <a:t>緊急</a:t>
            </a:r>
            <a:r>
              <a:rPr lang="ja-JP" altLang="ja-JP" sz="4000" b="1" dirty="0"/>
              <a:t>対策</a:t>
            </a:r>
            <a:r>
              <a:rPr lang="ja-JP" altLang="ja-JP" sz="4000" b="1" dirty="0" smtClean="0"/>
              <a:t>案</a:t>
            </a:r>
            <a:r>
              <a:rPr lang="ja-JP" altLang="en-US" sz="4000" b="1" dirty="0" smtClean="0"/>
              <a:t>（</a:t>
            </a:r>
            <a:r>
              <a:rPr lang="en-US" altLang="ja-JP" sz="4000" b="1" dirty="0" smtClean="0"/>
              <a:t>1941</a:t>
            </a:r>
            <a:r>
              <a:rPr lang="ja-JP" altLang="en-US" sz="4000" b="1" dirty="0" smtClean="0"/>
              <a:t>年</a:t>
            </a:r>
            <a:r>
              <a:rPr lang="en-US" altLang="ja-JP" sz="4000" b="1" dirty="0" smtClean="0"/>
              <a:t>12</a:t>
            </a:r>
            <a:r>
              <a:rPr lang="ja-JP" altLang="en-US" sz="4000" b="1" dirty="0" smtClean="0"/>
              <a:t>月）</a:t>
            </a:r>
            <a:r>
              <a:rPr lang="ja-JP" altLang="ja-JP" sz="4000" b="1" dirty="0" smtClean="0"/>
              <a:t>に</a:t>
            </a:r>
            <a:r>
              <a:rPr lang="ja-JP" altLang="ja-JP" sz="4000" b="1" dirty="0"/>
              <a:t>見る戦前の「観光」行政</a:t>
            </a:r>
            <a:endParaRPr kumimoji="1" lang="ja-JP" altLang="en-US" sz="4000" dirty="0"/>
          </a:p>
        </p:txBody>
      </p:sp>
      <p:sp>
        <p:nvSpPr>
          <p:cNvPr id="3" name="コンテンツ プレースホルダ 2"/>
          <p:cNvSpPr>
            <a:spLocks noGrp="1"/>
          </p:cNvSpPr>
          <p:nvPr>
            <p:ph idx="1"/>
          </p:nvPr>
        </p:nvSpPr>
        <p:spPr>
          <a:xfrm>
            <a:off x="323528" y="1268760"/>
            <a:ext cx="8568952" cy="5832648"/>
          </a:xfrm>
        </p:spPr>
        <p:txBody>
          <a:bodyPr>
            <a:normAutofit lnSpcReduction="10000"/>
          </a:bodyPr>
          <a:lstStyle/>
          <a:p>
            <a:r>
              <a:rPr lang="ja-JP" altLang="ja-JP" dirty="0" smtClean="0"/>
              <a:t>「</a:t>
            </a:r>
            <a:r>
              <a:rPr lang="ja-JP" altLang="ja-JP" dirty="0">
                <a:solidFill>
                  <a:srgbClr val="FF0000"/>
                </a:solidFill>
              </a:rPr>
              <a:t>休息</a:t>
            </a:r>
            <a:r>
              <a:rPr lang="ja-JP" altLang="ja-JP" dirty="0"/>
              <a:t>ハ安逸ニ非ズシテ、勤労後ノ体力ヲ恢復シ明日ノ活動ニ備フルタメノモノトスルノ生活慣習ノ確立ヲ図ル</a:t>
            </a:r>
            <a:r>
              <a:rPr lang="ja-JP" altLang="ja-JP" dirty="0" smtClean="0"/>
              <a:t>」</a:t>
            </a:r>
            <a:endParaRPr lang="en-US" altLang="ja-JP" dirty="0" smtClean="0"/>
          </a:p>
          <a:p>
            <a:r>
              <a:rPr lang="ja-JP" altLang="ja-JP" dirty="0" smtClean="0">
                <a:solidFill>
                  <a:srgbClr val="FF0000"/>
                </a:solidFill>
              </a:rPr>
              <a:t>国民</a:t>
            </a:r>
            <a:r>
              <a:rPr lang="ja-JP" altLang="ja-JP" dirty="0">
                <a:solidFill>
                  <a:srgbClr val="FF0000"/>
                </a:solidFill>
              </a:rPr>
              <a:t>の厚生施設</a:t>
            </a:r>
            <a:r>
              <a:rPr lang="ja-JP" altLang="ja-JP" dirty="0"/>
              <a:t>の概目案として「</a:t>
            </a:r>
            <a:r>
              <a:rPr lang="ja-JP" altLang="ja-JP" b="1" dirty="0">
                <a:solidFill>
                  <a:srgbClr val="FF0000"/>
                </a:solidFill>
              </a:rPr>
              <a:t>国立公園</a:t>
            </a:r>
            <a:r>
              <a:rPr lang="ja-JP" altLang="ja-JP" b="1" dirty="0"/>
              <a:t>ノ大活用</a:t>
            </a:r>
            <a:r>
              <a:rPr lang="ja-JP" altLang="ja-JP" dirty="0"/>
              <a:t>（山ノ家ノ施設）、国史深省ノ機縁タル地ノ利用（</a:t>
            </a:r>
            <a:r>
              <a:rPr lang="ja-JP" altLang="ja-JP" b="1" dirty="0"/>
              <a:t>統制アル</a:t>
            </a:r>
            <a:r>
              <a:rPr lang="ja-JP" altLang="ja-JP" b="1" dirty="0">
                <a:solidFill>
                  <a:srgbClr val="FF0000"/>
                </a:solidFill>
              </a:rPr>
              <a:t>聖地巡回</a:t>
            </a:r>
            <a:r>
              <a:rPr lang="ja-JP" altLang="ja-JP" b="1" dirty="0"/>
              <a:t>ノ施設</a:t>
            </a:r>
            <a:r>
              <a:rPr lang="ja-JP" altLang="ja-JP" dirty="0"/>
              <a:t>）、歓喜力行ノ趣意ヲ以テスル行事、見学旅行等ノ誘導（</a:t>
            </a:r>
            <a:r>
              <a:rPr lang="ja-JP" altLang="ja-JP" b="1" dirty="0">
                <a:solidFill>
                  <a:srgbClr val="FF0000"/>
                </a:solidFill>
              </a:rPr>
              <a:t>青年宿泊所</a:t>
            </a:r>
            <a:r>
              <a:rPr lang="ja-JP" altLang="ja-JP" b="1" dirty="0"/>
              <a:t>ノ設置、</a:t>
            </a:r>
            <a:r>
              <a:rPr lang="ja-JP" altLang="ja-JP" b="1" dirty="0">
                <a:solidFill>
                  <a:srgbClr val="FF0000"/>
                </a:solidFill>
              </a:rPr>
              <a:t>農民旅行団</a:t>
            </a:r>
            <a:r>
              <a:rPr lang="ja-JP" altLang="ja-JP" b="1" dirty="0"/>
              <a:t>ノ組織、</a:t>
            </a:r>
            <a:r>
              <a:rPr lang="ja-JP" altLang="ja-JP" b="1" dirty="0">
                <a:solidFill>
                  <a:srgbClr val="FF0000"/>
                </a:solidFill>
              </a:rPr>
              <a:t>市民農園</a:t>
            </a:r>
            <a:r>
              <a:rPr lang="ja-JP" altLang="ja-JP" b="1" dirty="0"/>
              <a:t>ノ経営</a:t>
            </a:r>
            <a:r>
              <a:rPr lang="ja-JP" altLang="ja-JP" dirty="0"/>
              <a:t>）」「</a:t>
            </a:r>
            <a:r>
              <a:rPr lang="ja-JP" altLang="ja-JP" b="1" dirty="0">
                <a:solidFill>
                  <a:srgbClr val="FF0000"/>
                </a:solidFill>
              </a:rPr>
              <a:t>国民皆泳</a:t>
            </a:r>
            <a:r>
              <a:rPr lang="ja-JP" altLang="ja-JP" b="1" dirty="0"/>
              <a:t>ノ奨励（海ノ家ノ施設</a:t>
            </a:r>
            <a:r>
              <a:rPr lang="ja-JP" altLang="ja-JP" dirty="0"/>
              <a:t>）」「</a:t>
            </a:r>
            <a:r>
              <a:rPr lang="ja-JP" altLang="ja-JP" b="1" dirty="0"/>
              <a:t>大都市付近ノ景勝地（例ヘバ大島）利用ノ</a:t>
            </a:r>
            <a:r>
              <a:rPr lang="ja-JP" altLang="ja-JP" b="1" dirty="0">
                <a:solidFill>
                  <a:srgbClr val="FF0000"/>
                </a:solidFill>
              </a:rPr>
              <a:t>綜合的厚生施設</a:t>
            </a:r>
            <a:r>
              <a:rPr lang="ja-JP" altLang="ja-JP" b="1" dirty="0"/>
              <a:t>ノ経営</a:t>
            </a:r>
            <a:r>
              <a:rPr lang="ja-JP" altLang="ja-JP" dirty="0"/>
              <a:t>、健全慰楽ノ施設及助成」等が記述されている</a:t>
            </a:r>
            <a:r>
              <a:rPr lang="ja-JP" altLang="ja-JP" dirty="0" smtClean="0"/>
              <a:t>。</a:t>
            </a:r>
            <a:endParaRPr kumimoji="1" lang="ja-JP"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accent1"/>
            </a:solidFill>
          </a:ln>
        </p:spPr>
        <p:txBody>
          <a:bodyPr>
            <a:normAutofit fontScale="90000"/>
          </a:bodyPr>
          <a:lstStyle/>
          <a:p>
            <a:r>
              <a:rPr lang="ja-JP" altLang="ja-JP" dirty="0" smtClean="0"/>
              <a:t>農山漁村滞在型余暇活動</a:t>
            </a:r>
            <a:r>
              <a:rPr lang="en-US" altLang="ja-JP" dirty="0" smtClean="0"/>
              <a:t/>
            </a:r>
            <a:br>
              <a:rPr lang="en-US" altLang="ja-JP" dirty="0" smtClean="0"/>
            </a:br>
            <a:r>
              <a:rPr lang="ja-JP" altLang="ja-JP" dirty="0" smtClean="0"/>
              <a:t>環境保全型自然体験活動</a:t>
            </a:r>
            <a:endParaRPr kumimoji="1" lang="ja-JP" altLang="en-US" dirty="0"/>
          </a:p>
        </p:txBody>
      </p:sp>
      <p:sp>
        <p:nvSpPr>
          <p:cNvPr id="3" name="コンテンツ プレースホルダ 2"/>
          <p:cNvSpPr>
            <a:spLocks noGrp="1"/>
          </p:cNvSpPr>
          <p:nvPr>
            <p:ph idx="1"/>
          </p:nvPr>
        </p:nvSpPr>
        <p:spPr>
          <a:xfrm>
            <a:off x="457200" y="1628801"/>
            <a:ext cx="8229600" cy="5229200"/>
          </a:xfrm>
        </p:spPr>
        <p:txBody>
          <a:bodyPr>
            <a:normAutofit fontScale="92500" lnSpcReduction="10000"/>
          </a:bodyPr>
          <a:lstStyle/>
          <a:p>
            <a:r>
              <a:rPr lang="ja-JP" altLang="en-US" dirty="0" smtClean="0"/>
              <a:t>戦前・戦中の国内観光表現に字句</a:t>
            </a:r>
            <a:r>
              <a:rPr lang="ja-JP" altLang="ja-JP" dirty="0" smtClean="0"/>
              <a:t>「観光」を</a:t>
            </a:r>
            <a:r>
              <a:rPr lang="ja-JP" altLang="en-US" dirty="0" smtClean="0"/>
              <a:t>回避</a:t>
            </a:r>
            <a:r>
              <a:rPr lang="ja-JP" altLang="ja-JP" dirty="0" smtClean="0"/>
              <a:t>する傾向は戦後の国内観光政策に</a:t>
            </a:r>
            <a:r>
              <a:rPr lang="ja-JP" altLang="en-US" dirty="0" smtClean="0"/>
              <a:t>も</a:t>
            </a:r>
            <a:r>
              <a:rPr lang="ja-JP" altLang="ja-JP" dirty="0" smtClean="0"/>
              <a:t>影響</a:t>
            </a:r>
            <a:endParaRPr lang="en-US" altLang="ja-JP" dirty="0" smtClean="0"/>
          </a:p>
          <a:p>
            <a:r>
              <a:rPr lang="en-US" altLang="ja-JP" dirty="0" smtClean="0"/>
              <a:t>1994</a:t>
            </a:r>
            <a:r>
              <a:rPr lang="ja-JP" altLang="ja-JP" dirty="0" smtClean="0"/>
              <a:t>年に</a:t>
            </a:r>
            <a:r>
              <a:rPr lang="ja-JP" altLang="en-US" dirty="0" smtClean="0"/>
              <a:t>「</a:t>
            </a:r>
            <a:r>
              <a:rPr lang="ja-JP" altLang="ja-JP" dirty="0" smtClean="0"/>
              <a:t>農山漁村滞在型余暇活動のための基盤整備の促進に関する法律</a:t>
            </a:r>
            <a:r>
              <a:rPr lang="ja-JP" altLang="en-US" dirty="0" smtClean="0"/>
              <a:t>」</a:t>
            </a:r>
            <a:r>
              <a:rPr lang="ja-JP" altLang="ja-JP" dirty="0" smtClean="0"/>
              <a:t>が成立し、「</a:t>
            </a:r>
            <a:r>
              <a:rPr lang="ja-JP" altLang="ja-JP" dirty="0" smtClean="0">
                <a:solidFill>
                  <a:srgbClr val="FF0000"/>
                </a:solidFill>
              </a:rPr>
              <a:t>農山漁村滞在型余暇活動</a:t>
            </a:r>
            <a:r>
              <a:rPr lang="ja-JP" altLang="ja-JP" dirty="0" smtClean="0"/>
              <a:t>」を定義付け</a:t>
            </a:r>
            <a:endParaRPr lang="en-US" altLang="ja-JP" dirty="0" smtClean="0"/>
          </a:p>
          <a:p>
            <a:r>
              <a:rPr lang="en-US" altLang="ja-JP" dirty="0" smtClean="0"/>
              <a:t>2002 </a:t>
            </a:r>
            <a:r>
              <a:rPr lang="ja-JP" altLang="ja-JP" dirty="0" smtClean="0"/>
              <a:t>年に制定された沖縄振興特別措置法は、</a:t>
            </a:r>
            <a:r>
              <a:rPr lang="ja-JP" altLang="ja-JP" dirty="0" smtClean="0">
                <a:solidFill>
                  <a:srgbClr val="FF0000"/>
                </a:solidFill>
              </a:rPr>
              <a:t>環境保全型自然体験活動</a:t>
            </a:r>
            <a:r>
              <a:rPr lang="ja-JP" altLang="ja-JP" dirty="0" smtClean="0"/>
              <a:t>について規定</a:t>
            </a:r>
            <a:endParaRPr lang="en-US" altLang="ja-JP" dirty="0" smtClean="0"/>
          </a:p>
          <a:p>
            <a:r>
              <a:rPr lang="ja-JP" altLang="ja-JP" dirty="0" smtClean="0"/>
              <a:t>両者とも見事なぐらいに字句「観光」を</a:t>
            </a:r>
            <a:r>
              <a:rPr lang="ja-JP" altLang="en-US" dirty="0" smtClean="0"/>
              <a:t>回避</a:t>
            </a:r>
            <a:r>
              <a:rPr lang="ja-JP" altLang="ja-JP" dirty="0" smtClean="0"/>
              <a:t>して造語している</a:t>
            </a:r>
            <a:r>
              <a:rPr lang="ja-JP" altLang="en-US" dirty="0" smtClean="0"/>
              <a:t>（所管争いから回避）</a:t>
            </a:r>
            <a:r>
              <a:rPr lang="ja-JP" altLang="ja-JP" dirty="0" smtClean="0"/>
              <a:t>。むしろ</a:t>
            </a:r>
            <a:r>
              <a:rPr lang="ja-JP" altLang="ja-JP" b="1" dirty="0" smtClean="0">
                <a:solidFill>
                  <a:srgbClr val="FF0000"/>
                </a:solidFill>
              </a:rPr>
              <a:t>研究者のほうが</a:t>
            </a:r>
            <a:r>
              <a:rPr lang="ja-JP" altLang="en-US" b="1" dirty="0" smtClean="0">
                <a:solidFill>
                  <a:srgbClr val="FF0000"/>
                </a:solidFill>
              </a:rPr>
              <a:t>グリーン・</a:t>
            </a:r>
            <a:r>
              <a:rPr lang="ja-JP" altLang="ja-JP" b="1" dirty="0" smtClean="0">
                <a:solidFill>
                  <a:srgbClr val="FF0000"/>
                </a:solidFill>
              </a:rPr>
              <a:t>ツーリズム、エコ</a:t>
            </a:r>
            <a:r>
              <a:rPr lang="ja-JP" altLang="en-US" b="1" dirty="0" smtClean="0">
                <a:solidFill>
                  <a:srgbClr val="FF0000"/>
                </a:solidFill>
              </a:rPr>
              <a:t>・</a:t>
            </a:r>
            <a:r>
              <a:rPr lang="ja-JP" altLang="ja-JP" b="1" dirty="0" smtClean="0">
                <a:solidFill>
                  <a:srgbClr val="FF0000"/>
                </a:solidFill>
              </a:rPr>
              <a:t>ツーリズム等の字句「ツーリズム」を無頓着に使用</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tx1">
                <a:lumMod val="95000"/>
                <a:lumOff val="5000"/>
              </a:schemeClr>
            </a:solidFill>
          </a:ln>
        </p:spPr>
        <p:txBody>
          <a:bodyPr>
            <a:normAutofit/>
          </a:bodyPr>
          <a:lstStyle/>
          <a:p>
            <a:r>
              <a:rPr kumimoji="1" lang="ja-JP" altLang="en-US" dirty="0" smtClean="0"/>
              <a:t>総合保養地域整備法（リゾート法）</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lnSpcReduction="10000"/>
          </a:bodyPr>
          <a:lstStyle/>
          <a:p>
            <a:r>
              <a:rPr kumimoji="1" lang="ja-JP" altLang="en-US" dirty="0" smtClean="0"/>
              <a:t>単なるキャンペーンではなく、地域「観光」概念に関する初めての総合</a:t>
            </a:r>
            <a:r>
              <a:rPr lang="ja-JP" altLang="en-US" dirty="0" smtClean="0"/>
              <a:t>的な具体的政策（</a:t>
            </a:r>
            <a:r>
              <a:rPr lang="ja-JP" altLang="en-US" b="1" dirty="0" smtClean="0">
                <a:solidFill>
                  <a:srgbClr val="FF0000"/>
                </a:solidFill>
              </a:rPr>
              <a:t>権力行為</a:t>
            </a:r>
            <a:r>
              <a:rPr lang="ja-JP" altLang="en-US" dirty="0" smtClean="0"/>
              <a:t>）の展開が規定</a:t>
            </a:r>
            <a:endParaRPr lang="en-US" altLang="ja-JP" dirty="0" smtClean="0"/>
          </a:p>
          <a:p>
            <a:r>
              <a:rPr kumimoji="1" lang="ja-JP" altLang="en-US" b="1" dirty="0" smtClean="0">
                <a:solidFill>
                  <a:srgbClr val="FF0000"/>
                </a:solidFill>
              </a:rPr>
              <a:t>字句「観光」</a:t>
            </a:r>
            <a:r>
              <a:rPr kumimoji="1" lang="ja-JP" altLang="en-US" dirty="0" smtClean="0"/>
              <a:t>は「観光業の健全な発展に配慮」という表現にしか現れてこない</a:t>
            </a:r>
            <a:endParaRPr kumimoji="1" lang="en-US" altLang="ja-JP" dirty="0" smtClean="0"/>
          </a:p>
          <a:p>
            <a:r>
              <a:rPr lang="ja-JP" altLang="en-US" dirty="0" smtClean="0"/>
              <a:t>地域観光政策研究者も、同法のもつ制度的認識に欠如する者が多く、議論が発展しなかった</a:t>
            </a:r>
            <a:endParaRPr lang="en-US" altLang="ja-JP" dirty="0" smtClean="0"/>
          </a:p>
          <a:p>
            <a:r>
              <a:rPr lang="ja-JP" altLang="en-US" b="1" dirty="0" smtClean="0">
                <a:solidFill>
                  <a:srgbClr val="FF0000"/>
                </a:solidFill>
              </a:rPr>
              <a:t>概念「観光」</a:t>
            </a:r>
            <a:r>
              <a:rPr lang="ja-JP" altLang="en-US" dirty="0" smtClean="0"/>
              <a:t>はむしろリゾート法全体のなかに表現されているが、同法において字句「観光」が強調されなかったことが、小泉内閣の観光政策の展開には幸いした</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cmpd="tri">
            <a:solidFill>
              <a:schemeClr val="tx1">
                <a:lumMod val="95000"/>
                <a:lumOff val="5000"/>
              </a:schemeClr>
            </a:solidFill>
          </a:ln>
        </p:spPr>
        <p:txBody>
          <a:bodyPr>
            <a:normAutofit fontScale="90000"/>
          </a:bodyPr>
          <a:lstStyle/>
          <a:p>
            <a:r>
              <a:rPr kumimoji="1" lang="ja-JP" altLang="en-US" dirty="0" smtClean="0"/>
              <a:t>地域観光政策</a:t>
            </a:r>
            <a:r>
              <a:rPr kumimoji="1" lang="ja-JP" altLang="en-US" b="1" dirty="0" smtClean="0">
                <a:solidFill>
                  <a:schemeClr val="tx1">
                    <a:lumMod val="95000"/>
                    <a:lumOff val="5000"/>
                  </a:schemeClr>
                </a:solidFill>
              </a:rPr>
              <a:t>研究が進展しない理由</a:t>
            </a:r>
            <a:r>
              <a:rPr kumimoji="1" lang="en-US" altLang="ja-JP" b="1" dirty="0" smtClean="0">
                <a:solidFill>
                  <a:schemeClr val="tx1">
                    <a:lumMod val="95000"/>
                    <a:lumOff val="5000"/>
                  </a:schemeClr>
                </a:solidFill>
              </a:rPr>
              <a:t/>
            </a:r>
            <a:br>
              <a:rPr kumimoji="1" lang="en-US" altLang="ja-JP" b="1" dirty="0" smtClean="0">
                <a:solidFill>
                  <a:schemeClr val="tx1">
                    <a:lumMod val="95000"/>
                    <a:lumOff val="5000"/>
                  </a:schemeClr>
                </a:solidFill>
              </a:rPr>
            </a:br>
            <a:r>
              <a:rPr kumimoji="1" lang="ja-JP" altLang="en-US" b="1" dirty="0" smtClean="0">
                <a:solidFill>
                  <a:schemeClr val="tx1">
                    <a:lumMod val="95000"/>
                    <a:lumOff val="5000"/>
                  </a:schemeClr>
                </a:solidFill>
              </a:rPr>
              <a:t>「地域</a:t>
            </a:r>
            <a:r>
              <a:rPr lang="ja-JP" altLang="en-US" b="1" dirty="0" smtClean="0">
                <a:solidFill>
                  <a:schemeClr val="tx1">
                    <a:lumMod val="95000"/>
                    <a:lumOff val="5000"/>
                  </a:schemeClr>
                </a:solidFill>
              </a:rPr>
              <a:t>観光」と「政策」は不協和</a:t>
            </a:r>
            <a:endParaRPr kumimoji="1" lang="ja-JP" altLang="en-US" dirty="0">
              <a:solidFill>
                <a:schemeClr val="tx1">
                  <a:lumMod val="95000"/>
                  <a:lumOff val="5000"/>
                </a:schemeClr>
              </a:solidFill>
            </a:endParaRPr>
          </a:p>
        </p:txBody>
      </p:sp>
      <p:sp>
        <p:nvSpPr>
          <p:cNvPr id="3" name="コンテンツ プレースホルダー 2"/>
          <p:cNvSpPr>
            <a:spLocks noGrp="1"/>
          </p:cNvSpPr>
          <p:nvPr>
            <p:ph idx="1"/>
          </p:nvPr>
        </p:nvSpPr>
        <p:spPr>
          <a:xfrm>
            <a:off x="107504" y="1600200"/>
            <a:ext cx="8964488" cy="5257800"/>
          </a:xfrm>
          <a:ln>
            <a:solidFill>
              <a:schemeClr val="bg1">
                <a:lumMod val="50000"/>
              </a:schemeClr>
            </a:solidFill>
          </a:ln>
        </p:spPr>
        <p:txBody>
          <a:bodyPr>
            <a:normAutofit lnSpcReduction="10000"/>
          </a:bodyPr>
          <a:lstStyle/>
          <a:p>
            <a:pPr>
              <a:buNone/>
            </a:pPr>
            <a:r>
              <a:rPr lang="ja-JP" altLang="en-US" dirty="0" smtClean="0"/>
              <a:t>①</a:t>
            </a:r>
            <a:r>
              <a:rPr lang="ja-JP" altLang="ja-JP" b="1" dirty="0" smtClean="0">
                <a:solidFill>
                  <a:schemeClr val="tx1">
                    <a:lumMod val="95000"/>
                    <a:lumOff val="5000"/>
                  </a:schemeClr>
                </a:solidFill>
              </a:rPr>
              <a:t>戦前、戦中、戦後を連続してとらまえる地域観光政策研究</a:t>
            </a:r>
            <a:r>
              <a:rPr lang="ja-JP" altLang="ja-JP" dirty="0" smtClean="0">
                <a:solidFill>
                  <a:schemeClr val="tx1">
                    <a:lumMod val="95000"/>
                    <a:lumOff val="5000"/>
                  </a:schemeClr>
                </a:solidFill>
              </a:rPr>
              <a:t>が進展しなかった</a:t>
            </a:r>
            <a:r>
              <a:rPr lang="ja-JP" altLang="en-US" dirty="0" smtClean="0">
                <a:solidFill>
                  <a:schemeClr val="tx1">
                    <a:lumMod val="95000"/>
                    <a:lumOff val="5000"/>
                  </a:schemeClr>
                </a:solidFill>
              </a:rPr>
              <a:t>こと</a:t>
            </a:r>
            <a:endParaRPr lang="en-US" altLang="ja-JP" dirty="0" smtClean="0">
              <a:solidFill>
                <a:schemeClr val="tx1">
                  <a:lumMod val="95000"/>
                  <a:lumOff val="5000"/>
                </a:schemeClr>
              </a:solidFill>
            </a:endParaRPr>
          </a:p>
          <a:p>
            <a:pPr>
              <a:buNone/>
            </a:pPr>
            <a:r>
              <a:rPr lang="ja-JP" altLang="en-US" dirty="0" smtClean="0">
                <a:solidFill>
                  <a:schemeClr val="tx1">
                    <a:lumMod val="95000"/>
                    <a:lumOff val="5000"/>
                  </a:schemeClr>
                </a:solidFill>
              </a:rPr>
              <a:t>②福祉保養と観光を総合的に行う研究がすすめられなかったこと（</a:t>
            </a:r>
            <a:r>
              <a:rPr lang="ja-JP" altLang="ja-JP" b="1" dirty="0" smtClean="0">
                <a:solidFill>
                  <a:schemeClr val="tx1">
                    <a:lumMod val="95000"/>
                    <a:lumOff val="5000"/>
                  </a:schemeClr>
                </a:solidFill>
              </a:rPr>
              <a:t>国際</a:t>
            </a:r>
            <a:r>
              <a:rPr lang="ja-JP" altLang="ja-JP" b="1" dirty="0">
                <a:solidFill>
                  <a:schemeClr val="tx1">
                    <a:lumMod val="95000"/>
                    <a:lumOff val="5000"/>
                  </a:schemeClr>
                </a:solidFill>
              </a:rPr>
              <a:t>観光ホテル</a:t>
            </a:r>
            <a:r>
              <a:rPr lang="ja-JP" altLang="ja-JP" b="1" dirty="0" smtClean="0">
                <a:solidFill>
                  <a:schemeClr val="tx1">
                    <a:lumMod val="95000"/>
                    <a:lumOff val="5000"/>
                  </a:schemeClr>
                </a:solidFill>
              </a:rPr>
              <a:t>整備法</a:t>
            </a:r>
            <a:r>
              <a:rPr lang="ja-JP" altLang="en-US" b="1" dirty="0" smtClean="0">
                <a:solidFill>
                  <a:schemeClr val="tx1">
                    <a:lumMod val="95000"/>
                    <a:lumOff val="5000"/>
                  </a:schemeClr>
                </a:solidFill>
              </a:rPr>
              <a:t>の</a:t>
            </a:r>
            <a:r>
              <a:rPr lang="ja-JP" altLang="ja-JP" b="1" dirty="0" smtClean="0">
                <a:solidFill>
                  <a:schemeClr val="tx1">
                    <a:lumMod val="95000"/>
                    <a:lumOff val="5000"/>
                  </a:schemeClr>
                </a:solidFill>
              </a:rPr>
              <a:t>形骸化</a:t>
            </a:r>
            <a:r>
              <a:rPr lang="ja-JP" altLang="en-US" b="1" dirty="0" smtClean="0">
                <a:solidFill>
                  <a:schemeClr val="tx1">
                    <a:lumMod val="95000"/>
                    <a:lumOff val="5000"/>
                  </a:schemeClr>
                </a:solidFill>
              </a:rPr>
              <a:t>。</a:t>
            </a:r>
            <a:r>
              <a:rPr lang="ja-JP" altLang="ja-JP" b="1" dirty="0" smtClean="0">
                <a:solidFill>
                  <a:schemeClr val="tx1">
                    <a:lumMod val="95000"/>
                    <a:lumOff val="5000"/>
                  </a:schemeClr>
                </a:solidFill>
              </a:rPr>
              <a:t>公共</a:t>
            </a:r>
            <a:r>
              <a:rPr lang="ja-JP" altLang="ja-JP" b="1" dirty="0">
                <a:solidFill>
                  <a:schemeClr val="tx1">
                    <a:lumMod val="95000"/>
                    <a:lumOff val="5000"/>
                  </a:schemeClr>
                </a:solidFill>
              </a:rPr>
              <a:t>の宿</a:t>
            </a:r>
            <a:r>
              <a:rPr lang="ja-JP" altLang="ja-JP" dirty="0" smtClean="0">
                <a:solidFill>
                  <a:schemeClr val="tx1">
                    <a:lumMod val="95000"/>
                    <a:lumOff val="5000"/>
                  </a:schemeClr>
                </a:solidFill>
              </a:rPr>
              <a:t>等と</a:t>
            </a:r>
            <a:r>
              <a:rPr lang="ja-JP" altLang="ja-JP" b="1" dirty="0">
                <a:solidFill>
                  <a:schemeClr val="tx1">
                    <a:lumMod val="95000"/>
                    <a:lumOff val="5000"/>
                  </a:schemeClr>
                </a:solidFill>
              </a:rPr>
              <a:t>民間宿泊</a:t>
            </a:r>
            <a:r>
              <a:rPr lang="ja-JP" altLang="ja-JP" b="1" dirty="0" smtClean="0">
                <a:solidFill>
                  <a:schemeClr val="tx1">
                    <a:lumMod val="95000"/>
                    <a:lumOff val="5000"/>
                  </a:schemeClr>
                </a:solidFill>
              </a:rPr>
              <a:t>施設</a:t>
            </a:r>
            <a:r>
              <a:rPr lang="ja-JP" altLang="en-US" b="1" dirty="0" smtClean="0">
                <a:solidFill>
                  <a:schemeClr val="tx1">
                    <a:lumMod val="95000"/>
                    <a:lumOff val="5000"/>
                  </a:schemeClr>
                </a:solidFill>
              </a:rPr>
              <a:t>の</a:t>
            </a:r>
            <a:r>
              <a:rPr lang="ja-JP" altLang="ja-JP" b="1" dirty="0" smtClean="0">
                <a:solidFill>
                  <a:schemeClr val="tx1">
                    <a:lumMod val="95000"/>
                    <a:lumOff val="5000"/>
                  </a:schemeClr>
                </a:solidFill>
              </a:rPr>
              <a:t>緊張関係</a:t>
            </a:r>
            <a:r>
              <a:rPr lang="ja-JP" altLang="en-US" b="1" dirty="0" smtClean="0">
                <a:solidFill>
                  <a:schemeClr val="tx1">
                    <a:lumMod val="95000"/>
                    <a:lumOff val="5000"/>
                  </a:schemeClr>
                </a:solidFill>
              </a:rPr>
              <a:t>）</a:t>
            </a:r>
            <a:endParaRPr lang="en-US" altLang="ja-JP" dirty="0" smtClean="0">
              <a:solidFill>
                <a:schemeClr val="tx1">
                  <a:lumMod val="95000"/>
                  <a:lumOff val="5000"/>
                </a:schemeClr>
              </a:solidFill>
            </a:endParaRPr>
          </a:p>
          <a:p>
            <a:pPr>
              <a:buNone/>
            </a:pPr>
            <a:r>
              <a:rPr lang="ja-JP" altLang="en-US" dirty="0" smtClean="0">
                <a:solidFill>
                  <a:schemeClr val="tx1">
                    <a:lumMod val="95000"/>
                    <a:lumOff val="5000"/>
                  </a:schemeClr>
                </a:solidFill>
              </a:rPr>
              <a:t>③</a:t>
            </a:r>
            <a:r>
              <a:rPr lang="ja-JP" altLang="ja-JP" b="1" dirty="0" smtClean="0">
                <a:solidFill>
                  <a:schemeClr val="tx1">
                    <a:lumMod val="95000"/>
                    <a:lumOff val="5000"/>
                  </a:schemeClr>
                </a:solidFill>
              </a:rPr>
              <a:t>リゾート法</a:t>
            </a:r>
            <a:r>
              <a:rPr lang="ja-JP" altLang="en-US" b="1" dirty="0" smtClean="0">
                <a:solidFill>
                  <a:schemeClr val="tx1">
                    <a:lumMod val="95000"/>
                    <a:lumOff val="5000"/>
                  </a:schemeClr>
                </a:solidFill>
              </a:rPr>
              <a:t>の</a:t>
            </a:r>
            <a:r>
              <a:rPr lang="ja-JP" altLang="en-US" dirty="0" smtClean="0">
                <a:solidFill>
                  <a:schemeClr val="tx1">
                    <a:lumMod val="95000"/>
                    <a:lumOff val="5000"/>
                  </a:schemeClr>
                </a:solidFill>
              </a:rPr>
              <a:t>制度</a:t>
            </a:r>
            <a:r>
              <a:rPr lang="ja-JP" altLang="ja-JP" dirty="0" smtClean="0">
                <a:solidFill>
                  <a:schemeClr val="tx1">
                    <a:lumMod val="95000"/>
                    <a:lumOff val="5000"/>
                  </a:schemeClr>
                </a:solidFill>
              </a:rPr>
              <a:t>的</a:t>
            </a:r>
            <a:r>
              <a:rPr lang="ja-JP" altLang="en-US" dirty="0" smtClean="0">
                <a:solidFill>
                  <a:schemeClr val="tx1">
                    <a:lumMod val="95000"/>
                    <a:lumOff val="5000"/>
                  </a:schemeClr>
                </a:solidFill>
              </a:rPr>
              <a:t>研究</a:t>
            </a:r>
            <a:r>
              <a:rPr lang="ja-JP" altLang="ja-JP" dirty="0" smtClean="0">
                <a:solidFill>
                  <a:schemeClr val="tx1">
                    <a:lumMod val="95000"/>
                    <a:lumOff val="5000"/>
                  </a:schemeClr>
                </a:solidFill>
              </a:rPr>
              <a:t>が</a:t>
            </a:r>
            <a:r>
              <a:rPr lang="ja-JP" altLang="ja-JP" dirty="0">
                <a:solidFill>
                  <a:schemeClr val="tx1">
                    <a:lumMod val="95000"/>
                    <a:lumOff val="5000"/>
                  </a:schemeClr>
                </a:solidFill>
              </a:rPr>
              <a:t>進展しなかった</a:t>
            </a:r>
            <a:r>
              <a:rPr lang="ja-JP" altLang="ja-JP" dirty="0" smtClean="0">
                <a:solidFill>
                  <a:schemeClr val="tx1">
                    <a:lumMod val="95000"/>
                    <a:lumOff val="5000"/>
                  </a:schemeClr>
                </a:solidFill>
              </a:rPr>
              <a:t>こと</a:t>
            </a:r>
            <a:endParaRPr lang="en-US" altLang="ja-JP" dirty="0" smtClean="0">
              <a:solidFill>
                <a:schemeClr val="tx1">
                  <a:lumMod val="95000"/>
                  <a:lumOff val="5000"/>
                </a:schemeClr>
              </a:solidFill>
            </a:endParaRPr>
          </a:p>
          <a:p>
            <a:pPr>
              <a:buNone/>
            </a:pPr>
            <a:r>
              <a:rPr lang="ja-JP" altLang="en-US" dirty="0" smtClean="0">
                <a:solidFill>
                  <a:schemeClr val="tx1">
                    <a:lumMod val="95000"/>
                    <a:lumOff val="5000"/>
                  </a:schemeClr>
                </a:solidFill>
              </a:rPr>
              <a:t>④</a:t>
            </a:r>
            <a:r>
              <a:rPr lang="en-US" altLang="ja-JP" dirty="0" smtClean="0">
                <a:solidFill>
                  <a:schemeClr val="tx1">
                    <a:lumMod val="95000"/>
                    <a:lumOff val="5000"/>
                  </a:schemeClr>
                </a:solidFill>
              </a:rPr>
              <a:t> </a:t>
            </a:r>
            <a:r>
              <a:rPr lang="ja-JP" altLang="en-US" dirty="0" smtClean="0">
                <a:solidFill>
                  <a:schemeClr val="tx1">
                    <a:lumMod val="95000"/>
                    <a:lumOff val="5000"/>
                  </a:schemeClr>
                </a:solidFill>
              </a:rPr>
              <a:t>旧観光基本法で</a:t>
            </a:r>
            <a:r>
              <a:rPr lang="ja-JP" altLang="ja-JP" dirty="0" smtClean="0">
                <a:solidFill>
                  <a:schemeClr val="tx1">
                    <a:lumMod val="95000"/>
                    <a:lumOff val="5000"/>
                  </a:schemeClr>
                </a:solidFill>
              </a:rPr>
              <a:t>「</a:t>
            </a:r>
            <a:r>
              <a:rPr lang="ja-JP" altLang="ja-JP" b="1" dirty="0" smtClean="0">
                <a:solidFill>
                  <a:schemeClr val="tx1">
                    <a:lumMod val="95000"/>
                    <a:lumOff val="5000"/>
                  </a:schemeClr>
                </a:solidFill>
              </a:rPr>
              <a:t>休日</a:t>
            </a:r>
            <a:r>
              <a:rPr lang="ja-JP" altLang="ja-JP" dirty="0" smtClean="0">
                <a:solidFill>
                  <a:schemeClr val="tx1">
                    <a:lumMod val="95000"/>
                    <a:lumOff val="5000"/>
                  </a:schemeClr>
                </a:solidFill>
              </a:rPr>
              <a:t>問題</a:t>
            </a:r>
            <a:r>
              <a:rPr lang="ja-JP" altLang="ja-JP" dirty="0" smtClean="0"/>
              <a:t>」</a:t>
            </a:r>
            <a:r>
              <a:rPr lang="ja-JP" altLang="en-US" dirty="0" smtClean="0"/>
              <a:t>を</a:t>
            </a:r>
            <a:r>
              <a:rPr lang="ja-JP" altLang="ja-JP" dirty="0" smtClean="0"/>
              <a:t>対象外と</a:t>
            </a:r>
            <a:r>
              <a:rPr lang="ja-JP" altLang="en-US" dirty="0" smtClean="0"/>
              <a:t>した</a:t>
            </a:r>
            <a:r>
              <a:rPr lang="ja-JP" altLang="ja-JP" dirty="0" smtClean="0"/>
              <a:t>こと</a:t>
            </a:r>
            <a:r>
              <a:rPr lang="ja-JP" altLang="en-US" dirty="0" smtClean="0"/>
              <a:t>への批判がなかったこと</a:t>
            </a:r>
            <a:endParaRPr lang="en-US" altLang="ja-JP" dirty="0" smtClean="0"/>
          </a:p>
          <a:p>
            <a:pPr>
              <a:buNone/>
            </a:pPr>
            <a:r>
              <a:rPr lang="ja-JP" altLang="en-US" dirty="0" smtClean="0"/>
              <a:t>⑤</a:t>
            </a:r>
            <a:r>
              <a:rPr lang="ja-JP" altLang="en-US" dirty="0" smtClean="0">
                <a:solidFill>
                  <a:srgbClr val="FF0000"/>
                </a:solidFill>
              </a:rPr>
              <a:t>地域の個性を重視する「観光」と「政策」は内部不協和（佐伯宗義　旧観光基本法）</a:t>
            </a:r>
            <a:endParaRPr lang="ja-JP" altLang="ja-JP" dirty="0">
              <a:solidFill>
                <a:srgbClr val="FF0000"/>
              </a:solidFill>
            </a:endParaRPr>
          </a:p>
        </p:txBody>
      </p:sp>
    </p:spTree>
    <p:extLst>
      <p:ext uri="{BB962C8B-B14F-4D97-AF65-F5344CB8AC3E}">
        <p14:creationId xmlns:p14="http://schemas.microsoft.com/office/powerpoint/2010/main" val="56555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TotalTime>
  <Words>1851</Words>
  <Application>Microsoft Office PowerPoint</Application>
  <PresentationFormat>画面に合わせる (4:3)</PresentationFormat>
  <Paragraphs>172</Paragraphs>
  <Slides>19</Slides>
  <Notes>19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19</vt:i4>
      </vt:variant>
    </vt:vector>
  </HeadingPairs>
  <TitlesOfParts>
    <vt:vector size="23" baseType="lpstr">
      <vt:lpstr>ＭＳ Ｐゴシック</vt:lpstr>
      <vt:lpstr>Arial</vt:lpstr>
      <vt:lpstr>Calibri</vt:lpstr>
      <vt:lpstr>Office テーマ</vt:lpstr>
      <vt:lpstr>国内観光「政策」の誕生</vt:lpstr>
      <vt:lpstr>PowerPoint プレゼンテーション</vt:lpstr>
      <vt:lpstr>国内観光「地」の発生のメカニズム</vt:lpstr>
      <vt:lpstr>戦後の国内観光行政の展開</vt:lpstr>
      <vt:lpstr>「厚生」省の誕生と 国内「観光」政策の展開</vt:lpstr>
      <vt:lpstr>　厚生省作成国民厚生方策ニ関スル緊急対策案（1941年12月）に見る戦前の「観光」行政</vt:lpstr>
      <vt:lpstr>農山漁村滞在型余暇活動 環境保全型自然体験活動</vt:lpstr>
      <vt:lpstr>総合保養地域整備法（リゾート法）</vt:lpstr>
      <vt:lpstr>地域観光政策研究が進展しない理由 「地域観光」と「政策」は不協和</vt:lpstr>
      <vt:lpstr>戦後の観光政策</vt:lpstr>
      <vt:lpstr>観光政策の目的は何か？</vt:lpstr>
      <vt:lpstr>消費者対策と邦人保護</vt:lpstr>
      <vt:lpstr>旅行業法の制定 旅行であって観光ではない！</vt:lpstr>
      <vt:lpstr>PowerPoint プレゼンテーション</vt:lpstr>
      <vt:lpstr>PowerPoint プレゼンテーション</vt:lpstr>
      <vt:lpstr>邦人保護と安全情報の提供　</vt:lpstr>
      <vt:lpstr>PowerPoint プレゼンテーション</vt:lpstr>
      <vt:lpstr>パスポート</vt:lpstr>
      <vt:lpstr>移民の世紀</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第四回</dc:title>
  <dc:creator>owner</dc:creator>
  <cp:lastModifiedBy>寺前秀一</cp:lastModifiedBy>
  <cp:revision>10</cp:revision>
  <dcterms:created xsi:type="dcterms:W3CDTF">2015-07-29T02:32:51Z</dcterms:created>
  <dcterms:modified xsi:type="dcterms:W3CDTF">2017-08-22T00:18:40Z</dcterms:modified>
</cp:coreProperties>
</file>